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4"/>
  </p:notesMasterIdLst>
  <p:handoutMasterIdLst>
    <p:handoutMasterId r:id="rId50"/>
  </p:handoutMasterIdLst>
  <p:sldIdLst>
    <p:sldId id="257" r:id="rId3"/>
    <p:sldId id="349" r:id="rId5"/>
    <p:sldId id="356" r:id="rId6"/>
    <p:sldId id="351" r:id="rId7"/>
    <p:sldId id="359" r:id="rId8"/>
    <p:sldId id="368" r:id="rId9"/>
    <p:sldId id="360" r:id="rId10"/>
    <p:sldId id="361" r:id="rId11"/>
    <p:sldId id="358" r:id="rId12"/>
    <p:sldId id="369" r:id="rId13"/>
    <p:sldId id="362" r:id="rId14"/>
    <p:sldId id="363" r:id="rId15"/>
    <p:sldId id="367" r:id="rId16"/>
    <p:sldId id="380" r:id="rId17"/>
    <p:sldId id="382" r:id="rId18"/>
    <p:sldId id="381" r:id="rId19"/>
    <p:sldId id="383" r:id="rId20"/>
    <p:sldId id="384" r:id="rId21"/>
    <p:sldId id="385" r:id="rId22"/>
    <p:sldId id="364" r:id="rId23"/>
    <p:sldId id="366" r:id="rId24"/>
    <p:sldId id="461" r:id="rId25"/>
    <p:sldId id="370" r:id="rId26"/>
    <p:sldId id="388" r:id="rId27"/>
    <p:sldId id="386" r:id="rId28"/>
    <p:sldId id="373" r:id="rId29"/>
    <p:sldId id="374" r:id="rId30"/>
    <p:sldId id="375" r:id="rId31"/>
    <p:sldId id="422" r:id="rId32"/>
    <p:sldId id="421" r:id="rId33"/>
    <p:sldId id="376" r:id="rId34"/>
    <p:sldId id="423" r:id="rId35"/>
    <p:sldId id="425" r:id="rId36"/>
    <p:sldId id="424" r:id="rId37"/>
    <p:sldId id="426" r:id="rId38"/>
    <p:sldId id="392" r:id="rId39"/>
    <p:sldId id="393" r:id="rId40"/>
    <p:sldId id="394" r:id="rId41"/>
    <p:sldId id="395" r:id="rId42"/>
    <p:sldId id="353" r:id="rId43"/>
    <p:sldId id="427" r:id="rId44"/>
    <p:sldId id="429" r:id="rId45"/>
    <p:sldId id="430" r:id="rId46"/>
    <p:sldId id="428" r:id="rId47"/>
    <p:sldId id="354" r:id="rId48"/>
    <p:sldId id="281" r:id="rId49"/>
  </p:sldIdLst>
  <p:sldSz cx="12192000" cy="6858000"/>
  <p:notesSz cx="6858000" cy="9144000"/>
  <p:embeddedFontLst>
    <p:embeddedFont>
      <p:font typeface="Impact" panose="020B0806030902050204" pitchFamily="34" charset="0"/>
      <p:regular r:id="rId54"/>
    </p:embeddedFont>
    <p:embeddedFont>
      <p:font typeface="Copperplate Gothic Bold" panose="020E0705020206020404" pitchFamily="34" charset="0"/>
      <p:regular r:id="rId55"/>
    </p:embeddedFont>
    <p:embeddedFont>
      <p:font typeface="仿宋" panose="02010609060101010101" pitchFamily="49" charset="-122"/>
      <p:regular r:id="rId56"/>
    </p:embeddedFont>
    <p:embeddedFont>
      <p:font typeface="Roboto" panose="02000000000000000000" pitchFamily="2" charset="0"/>
      <p:regular r:id="rId57"/>
      <p:bold r:id="rId58"/>
    </p:embeddedFont>
    <p:embeddedFont>
      <p:font typeface="Calibri" panose="020F0502020204030204" charset="0"/>
      <p:regular r:id="rId59"/>
      <p:bold r:id="rId60"/>
      <p:italic r:id="rId61"/>
      <p:boldItalic r:id="rId62"/>
    </p:embeddedFont>
    <p:embeddedFont>
      <p:font typeface="华文仿宋" panose="02010600040101010101" pitchFamily="2" charset="-122"/>
      <p:regular r:id="rId6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339933"/>
    <a:srgbClr val="00CC00"/>
    <a:srgbClr val="28A9D6"/>
    <a:srgbClr val="7FCCE7"/>
    <a:srgbClr val="4AB7DC"/>
    <a:srgbClr val="0033CC"/>
    <a:srgbClr val="4DB8DD"/>
    <a:srgbClr val="404040"/>
    <a:srgbClr val="6AC3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61" autoAdjust="0"/>
    <p:restoredTop sz="90717" autoAdjust="0"/>
  </p:normalViewPr>
  <p:slideViewPr>
    <p:cSldViewPr showGuides="1">
      <p:cViewPr>
        <p:scale>
          <a:sx n="66" d="100"/>
          <a:sy n="66" d="100"/>
        </p:scale>
        <p:origin x="-2472" y="-900"/>
      </p:cViewPr>
      <p:guideLst>
        <p:guide orient="horz" pos="400"/>
        <p:guide orient="horz" pos="1269"/>
        <p:guide orient="horz" pos="3744"/>
        <p:guide orient="horz" pos="3126"/>
        <p:guide orient="horz" pos="2648"/>
        <p:guide orient="horz" pos="3316"/>
        <p:guide pos="3900"/>
        <p:guide pos="892"/>
        <p:guide pos="7650"/>
        <p:guide pos="6990"/>
        <p:guide pos="1213"/>
        <p:guide pos="6335"/>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25" d="100"/>
        <a:sy n="125" d="100"/>
      </p:scale>
      <p:origin x="0" y="0"/>
    </p:cViewPr>
  </p:sorterViewPr>
  <p:notesViewPr>
    <p:cSldViewPr>
      <p:cViewPr varScale="1">
        <p:scale>
          <a:sx n="125" d="100"/>
          <a:sy n="125" d="100"/>
        </p:scale>
        <p:origin x="-4854" y="-96"/>
      </p:cViewPr>
      <p:guideLst>
        <p:guide orient="horz" pos="2947"/>
        <p:guide pos="2194"/>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font" Target="fonts/font10.fntdata"/><Relationship Id="rId62" Type="http://schemas.openxmlformats.org/officeDocument/2006/relationships/font" Target="fonts/font9.fntdata"/><Relationship Id="rId61" Type="http://schemas.openxmlformats.org/officeDocument/2006/relationships/font" Target="fonts/font8.fntdata"/><Relationship Id="rId60" Type="http://schemas.openxmlformats.org/officeDocument/2006/relationships/font" Target="fonts/font7.fntdata"/><Relationship Id="rId6" Type="http://schemas.openxmlformats.org/officeDocument/2006/relationships/slide" Target="slides/slide3.xml"/><Relationship Id="rId59" Type="http://schemas.openxmlformats.org/officeDocument/2006/relationships/font" Target="fonts/font6.fntdata"/><Relationship Id="rId58" Type="http://schemas.openxmlformats.org/officeDocument/2006/relationships/font" Target="fonts/font5.fntdata"/><Relationship Id="rId57" Type="http://schemas.openxmlformats.org/officeDocument/2006/relationships/font" Target="fonts/font4.fntdata"/><Relationship Id="rId56" Type="http://schemas.openxmlformats.org/officeDocument/2006/relationships/font" Target="fonts/font3.fntdata"/><Relationship Id="rId55" Type="http://schemas.openxmlformats.org/officeDocument/2006/relationships/font" Target="fonts/font2.fntdata"/><Relationship Id="rId54" Type="http://schemas.openxmlformats.org/officeDocument/2006/relationships/font" Target="fonts/font1.fntdata"/><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CA8C74A-78BF-4678-9D04-114BC0FDA930}" type="doc">
      <dgm:prSet loTypeId="urn:microsoft.com/office/officeart/2005/8/layout/venn3#3" loCatId="relationship" qsTypeId="urn:microsoft.com/office/officeart/2005/8/quickstyle/simple1#4" qsCatId="simple" csTypeId="urn:microsoft.com/office/officeart/2005/8/colors/accent1_2#4" csCatId="accent1" phldr="1"/>
      <dgm:spPr/>
      <dgm:t>
        <a:bodyPr/>
        <a:lstStyle/>
        <a:p>
          <a:endParaRPr lang="zh-CN" altLang="en-US"/>
        </a:p>
      </dgm:t>
    </dgm:pt>
    <dgm:pt modelId="{535FA784-4FCA-4B01-AAA4-A43F736E7ACE}">
      <dgm:prSet phldrT="[文本]"/>
      <dgm:spPr/>
      <dgm:t>
        <a:bodyPr/>
        <a:lstStyle/>
        <a:p>
          <a:r>
            <a:rPr lang="zh-CN" altLang="en-US" baseline="0" dirty="0" smtClean="0">
              <a:solidFill>
                <a:srgbClr val="C00000"/>
              </a:solidFill>
            </a:rPr>
            <a:t>火灾自动报警控制系统</a:t>
          </a:r>
          <a:endParaRPr lang="zh-CN" altLang="en-US" baseline="0" dirty="0">
            <a:solidFill>
              <a:srgbClr val="C00000"/>
            </a:solidFill>
          </a:endParaRPr>
        </a:p>
      </dgm:t>
    </dgm:pt>
    <dgm:pt modelId="{958F3BA7-4114-4ACB-BFCA-0A9CD927D40D}" cxnId="{A51F7146-37CB-4092-B6FB-DF156DA6D5C3}" type="parTrans">
      <dgm:prSet/>
      <dgm:spPr/>
      <dgm:t>
        <a:bodyPr/>
        <a:lstStyle/>
        <a:p>
          <a:endParaRPr lang="zh-CN" altLang="en-US"/>
        </a:p>
      </dgm:t>
    </dgm:pt>
    <dgm:pt modelId="{E928FCA3-0EAF-45D2-AABE-C9C69BA7FF30}" cxnId="{A51F7146-37CB-4092-B6FB-DF156DA6D5C3}" type="sibTrans">
      <dgm:prSet/>
      <dgm:spPr/>
      <dgm:t>
        <a:bodyPr/>
        <a:lstStyle/>
        <a:p>
          <a:endParaRPr lang="zh-CN" altLang="en-US"/>
        </a:p>
      </dgm:t>
    </dgm:pt>
    <dgm:pt modelId="{9E033186-0787-4398-8DC1-AE6690F6D624}">
      <dgm:prSet phldrT="[文本]"/>
      <dgm:spPr/>
      <dgm:t>
        <a:bodyPr/>
        <a:lstStyle/>
        <a:p>
          <a:r>
            <a:rPr lang="zh-CN" altLang="en-US" dirty="0" smtClean="0"/>
            <a:t>排烟、灾后清空系统</a:t>
          </a:r>
          <a:endParaRPr lang="zh-CN" altLang="en-US" dirty="0"/>
        </a:p>
      </dgm:t>
    </dgm:pt>
    <dgm:pt modelId="{8FBDB443-68CE-472C-864F-A7713E6FEFBE}" cxnId="{286FED99-3163-4D11-8C99-975E8061D630}" type="parTrans">
      <dgm:prSet/>
      <dgm:spPr/>
      <dgm:t>
        <a:bodyPr/>
        <a:lstStyle/>
        <a:p>
          <a:endParaRPr lang="zh-CN" altLang="en-US"/>
        </a:p>
      </dgm:t>
    </dgm:pt>
    <dgm:pt modelId="{2086283D-DB4B-4A83-B274-229B20896E8C}" cxnId="{286FED99-3163-4D11-8C99-975E8061D630}" type="sibTrans">
      <dgm:prSet/>
      <dgm:spPr/>
      <dgm:t>
        <a:bodyPr/>
        <a:lstStyle/>
        <a:p>
          <a:endParaRPr lang="zh-CN" altLang="en-US"/>
        </a:p>
      </dgm:t>
    </dgm:pt>
    <dgm:pt modelId="{B54E6B3B-7A45-4676-9F56-6AACD76088AA}">
      <dgm:prSet phldrT="[文本]"/>
      <dgm:spPr/>
      <dgm:t>
        <a:bodyPr/>
        <a:lstStyle/>
        <a:p>
          <a:r>
            <a:rPr lang="zh-CN" altLang="en-US" dirty="0" smtClean="0"/>
            <a:t>自动喷水灭火系统</a:t>
          </a:r>
          <a:endParaRPr lang="zh-CN" altLang="en-US" dirty="0"/>
        </a:p>
      </dgm:t>
    </dgm:pt>
    <dgm:pt modelId="{620BAC33-3506-48F6-8081-DEF7F2E84B60}" cxnId="{587F0498-BB83-454C-B750-14E4719023A6}" type="parTrans">
      <dgm:prSet/>
      <dgm:spPr/>
      <dgm:t>
        <a:bodyPr/>
        <a:lstStyle/>
        <a:p>
          <a:endParaRPr lang="zh-CN" altLang="en-US"/>
        </a:p>
      </dgm:t>
    </dgm:pt>
    <dgm:pt modelId="{470DBA20-0FD3-4A38-A0AB-BD81CF1F1EE4}" cxnId="{587F0498-BB83-454C-B750-14E4719023A6}" type="sibTrans">
      <dgm:prSet/>
      <dgm:spPr/>
      <dgm:t>
        <a:bodyPr/>
        <a:lstStyle/>
        <a:p>
          <a:endParaRPr lang="zh-CN" altLang="en-US"/>
        </a:p>
      </dgm:t>
    </dgm:pt>
    <dgm:pt modelId="{6B8F730A-4DDC-423C-9520-8D6623DAE799}">
      <dgm:prSet phldrT="[文本]"/>
      <dgm:spPr/>
      <dgm:t>
        <a:bodyPr/>
        <a:lstStyle/>
        <a:p>
          <a:r>
            <a:rPr lang="zh-CN" altLang="en-US" dirty="0" smtClean="0"/>
            <a:t>消火栓系统</a:t>
          </a:r>
          <a:endParaRPr lang="zh-CN" altLang="en-US" dirty="0"/>
        </a:p>
      </dgm:t>
    </dgm:pt>
    <dgm:pt modelId="{3DFBE898-9661-4E14-9223-767BBD421DC0}" cxnId="{7AD3E990-B763-40AD-B65C-6CF5CA3E46CC}" type="parTrans">
      <dgm:prSet/>
      <dgm:spPr/>
      <dgm:t>
        <a:bodyPr/>
        <a:lstStyle/>
        <a:p>
          <a:endParaRPr lang="zh-CN" altLang="en-US"/>
        </a:p>
      </dgm:t>
    </dgm:pt>
    <dgm:pt modelId="{6FED12D7-F69B-4B36-8C72-5D8B712E9BA9}" cxnId="{7AD3E990-B763-40AD-B65C-6CF5CA3E46CC}" type="sibTrans">
      <dgm:prSet/>
      <dgm:spPr/>
      <dgm:t>
        <a:bodyPr/>
        <a:lstStyle/>
        <a:p>
          <a:endParaRPr lang="zh-CN" altLang="en-US"/>
        </a:p>
      </dgm:t>
    </dgm:pt>
    <dgm:pt modelId="{F842C591-E8DB-4D60-8D42-766C494BBD72}" type="pres">
      <dgm:prSet presAssocID="{8CA8C74A-78BF-4678-9D04-114BC0FDA930}" presName="Name0" presStyleCnt="0">
        <dgm:presLayoutVars>
          <dgm:dir/>
          <dgm:resizeHandles val="exact"/>
        </dgm:presLayoutVars>
      </dgm:prSet>
      <dgm:spPr/>
      <dgm:t>
        <a:bodyPr/>
        <a:lstStyle/>
        <a:p>
          <a:endParaRPr lang="zh-CN" altLang="en-US"/>
        </a:p>
      </dgm:t>
    </dgm:pt>
    <dgm:pt modelId="{38C816CE-187E-4446-ADA3-1C48F50D5D11}" type="pres">
      <dgm:prSet presAssocID="{535FA784-4FCA-4B01-AAA4-A43F736E7ACE}" presName="Name5" presStyleLbl="vennNode1" presStyleIdx="0" presStyleCnt="4">
        <dgm:presLayoutVars>
          <dgm:bulletEnabled val="1"/>
        </dgm:presLayoutVars>
      </dgm:prSet>
      <dgm:spPr/>
      <dgm:t>
        <a:bodyPr/>
        <a:lstStyle/>
        <a:p>
          <a:endParaRPr lang="zh-CN" altLang="en-US"/>
        </a:p>
      </dgm:t>
    </dgm:pt>
    <dgm:pt modelId="{5AF895EF-F1CF-45DC-B7A7-7BA6CE3A9EED}" type="pres">
      <dgm:prSet presAssocID="{E928FCA3-0EAF-45D2-AABE-C9C69BA7FF30}" presName="space" presStyleCnt="0"/>
      <dgm:spPr/>
    </dgm:pt>
    <dgm:pt modelId="{A146050D-25D7-4109-A7EE-0842EFEC45D9}" type="pres">
      <dgm:prSet presAssocID="{9E033186-0787-4398-8DC1-AE6690F6D624}" presName="Name5" presStyleLbl="vennNode1" presStyleIdx="1" presStyleCnt="4">
        <dgm:presLayoutVars>
          <dgm:bulletEnabled val="1"/>
        </dgm:presLayoutVars>
      </dgm:prSet>
      <dgm:spPr/>
      <dgm:t>
        <a:bodyPr/>
        <a:lstStyle/>
        <a:p>
          <a:endParaRPr lang="zh-CN" altLang="en-US"/>
        </a:p>
      </dgm:t>
    </dgm:pt>
    <dgm:pt modelId="{6CB395EC-1498-494A-98A3-2EF6FC575CCC}" type="pres">
      <dgm:prSet presAssocID="{2086283D-DB4B-4A83-B274-229B20896E8C}" presName="space" presStyleCnt="0"/>
      <dgm:spPr/>
    </dgm:pt>
    <dgm:pt modelId="{2B7F232C-9A24-44A7-92AF-4C4F03E4FDBD}" type="pres">
      <dgm:prSet presAssocID="{B54E6B3B-7A45-4676-9F56-6AACD76088AA}" presName="Name5" presStyleLbl="vennNode1" presStyleIdx="2" presStyleCnt="4">
        <dgm:presLayoutVars>
          <dgm:bulletEnabled val="1"/>
        </dgm:presLayoutVars>
      </dgm:prSet>
      <dgm:spPr/>
      <dgm:t>
        <a:bodyPr/>
        <a:lstStyle/>
        <a:p>
          <a:endParaRPr lang="zh-CN" altLang="en-US"/>
        </a:p>
      </dgm:t>
    </dgm:pt>
    <dgm:pt modelId="{5DFE6633-3EC6-4213-B6C6-9AB921A3CCA8}" type="pres">
      <dgm:prSet presAssocID="{470DBA20-0FD3-4A38-A0AB-BD81CF1F1EE4}" presName="space" presStyleCnt="0"/>
      <dgm:spPr/>
    </dgm:pt>
    <dgm:pt modelId="{DFA03A80-A367-4E0C-AEDD-0E960ECEEEA7}" type="pres">
      <dgm:prSet presAssocID="{6B8F730A-4DDC-423C-9520-8D6623DAE799}" presName="Name5" presStyleLbl="vennNode1" presStyleIdx="3" presStyleCnt="4">
        <dgm:presLayoutVars>
          <dgm:bulletEnabled val="1"/>
        </dgm:presLayoutVars>
      </dgm:prSet>
      <dgm:spPr/>
      <dgm:t>
        <a:bodyPr/>
        <a:lstStyle/>
        <a:p>
          <a:endParaRPr lang="zh-CN" altLang="en-US"/>
        </a:p>
      </dgm:t>
    </dgm:pt>
  </dgm:ptLst>
  <dgm:cxnLst>
    <dgm:cxn modelId="{D8847AE3-9B66-4151-895F-B77B0F1E6D64}" type="presOf" srcId="{8CA8C74A-78BF-4678-9D04-114BC0FDA930}" destId="{F842C591-E8DB-4D60-8D42-766C494BBD72}" srcOrd="0" destOrd="0" presId="urn:microsoft.com/office/officeart/2005/8/layout/venn3#3"/>
    <dgm:cxn modelId="{587F0498-BB83-454C-B750-14E4719023A6}" srcId="{8CA8C74A-78BF-4678-9D04-114BC0FDA930}" destId="{B54E6B3B-7A45-4676-9F56-6AACD76088AA}" srcOrd="2" destOrd="0" parTransId="{620BAC33-3506-48F6-8081-DEF7F2E84B60}" sibTransId="{470DBA20-0FD3-4A38-A0AB-BD81CF1F1EE4}"/>
    <dgm:cxn modelId="{838458AA-390C-4F78-94E5-E80E5D98F593}" type="presOf" srcId="{9E033186-0787-4398-8DC1-AE6690F6D624}" destId="{A146050D-25D7-4109-A7EE-0842EFEC45D9}" srcOrd="0" destOrd="0" presId="urn:microsoft.com/office/officeart/2005/8/layout/venn3#3"/>
    <dgm:cxn modelId="{7AD3E990-B763-40AD-B65C-6CF5CA3E46CC}" srcId="{8CA8C74A-78BF-4678-9D04-114BC0FDA930}" destId="{6B8F730A-4DDC-423C-9520-8D6623DAE799}" srcOrd="3" destOrd="0" parTransId="{3DFBE898-9661-4E14-9223-767BBD421DC0}" sibTransId="{6FED12D7-F69B-4B36-8C72-5D8B712E9BA9}"/>
    <dgm:cxn modelId="{E29131FD-6684-4687-934E-15DCF804F4FD}" type="presOf" srcId="{535FA784-4FCA-4B01-AAA4-A43F736E7ACE}" destId="{38C816CE-187E-4446-ADA3-1C48F50D5D11}" srcOrd="0" destOrd="0" presId="urn:microsoft.com/office/officeart/2005/8/layout/venn3#3"/>
    <dgm:cxn modelId="{A51F7146-37CB-4092-B6FB-DF156DA6D5C3}" srcId="{8CA8C74A-78BF-4678-9D04-114BC0FDA930}" destId="{535FA784-4FCA-4B01-AAA4-A43F736E7ACE}" srcOrd="0" destOrd="0" parTransId="{958F3BA7-4114-4ACB-BFCA-0A9CD927D40D}" sibTransId="{E928FCA3-0EAF-45D2-AABE-C9C69BA7FF30}"/>
    <dgm:cxn modelId="{86365870-B5B4-417C-A52D-BF12B0832693}" type="presOf" srcId="{6B8F730A-4DDC-423C-9520-8D6623DAE799}" destId="{DFA03A80-A367-4E0C-AEDD-0E960ECEEEA7}" srcOrd="0" destOrd="0" presId="urn:microsoft.com/office/officeart/2005/8/layout/venn3#3"/>
    <dgm:cxn modelId="{4AF9A519-AC51-4D68-841D-5323F20C08D8}" type="presOf" srcId="{B54E6B3B-7A45-4676-9F56-6AACD76088AA}" destId="{2B7F232C-9A24-44A7-92AF-4C4F03E4FDBD}" srcOrd="0" destOrd="0" presId="urn:microsoft.com/office/officeart/2005/8/layout/venn3#3"/>
    <dgm:cxn modelId="{286FED99-3163-4D11-8C99-975E8061D630}" srcId="{8CA8C74A-78BF-4678-9D04-114BC0FDA930}" destId="{9E033186-0787-4398-8DC1-AE6690F6D624}" srcOrd="1" destOrd="0" parTransId="{8FBDB443-68CE-472C-864F-A7713E6FEFBE}" sibTransId="{2086283D-DB4B-4A83-B274-229B20896E8C}"/>
    <dgm:cxn modelId="{5AC4C4C4-7939-4EDA-B8BC-E2C51C7B2429}" type="presParOf" srcId="{F842C591-E8DB-4D60-8D42-766C494BBD72}" destId="{38C816CE-187E-4446-ADA3-1C48F50D5D11}" srcOrd="0" destOrd="0" presId="urn:microsoft.com/office/officeart/2005/8/layout/venn3#3"/>
    <dgm:cxn modelId="{7445AB9E-2135-45FF-8CEB-A7FCEA10BB01}" type="presParOf" srcId="{F842C591-E8DB-4D60-8D42-766C494BBD72}" destId="{5AF895EF-F1CF-45DC-B7A7-7BA6CE3A9EED}" srcOrd="1" destOrd="0" presId="urn:microsoft.com/office/officeart/2005/8/layout/venn3#3"/>
    <dgm:cxn modelId="{907C9713-0C5E-4799-9F67-CFBB356051D2}" type="presParOf" srcId="{F842C591-E8DB-4D60-8D42-766C494BBD72}" destId="{A146050D-25D7-4109-A7EE-0842EFEC45D9}" srcOrd="2" destOrd="0" presId="urn:microsoft.com/office/officeart/2005/8/layout/venn3#3"/>
    <dgm:cxn modelId="{EAB7BF3D-3BE3-449E-9464-C1B206DD5000}" type="presParOf" srcId="{F842C591-E8DB-4D60-8D42-766C494BBD72}" destId="{6CB395EC-1498-494A-98A3-2EF6FC575CCC}" srcOrd="3" destOrd="0" presId="urn:microsoft.com/office/officeart/2005/8/layout/venn3#3"/>
    <dgm:cxn modelId="{F16F933D-5666-4CB4-9235-347552B0F881}" type="presParOf" srcId="{F842C591-E8DB-4D60-8D42-766C494BBD72}" destId="{2B7F232C-9A24-44A7-92AF-4C4F03E4FDBD}" srcOrd="4" destOrd="0" presId="urn:microsoft.com/office/officeart/2005/8/layout/venn3#3"/>
    <dgm:cxn modelId="{2E01515F-0AFA-4F7E-98D5-0BE8C300FE5B}" type="presParOf" srcId="{F842C591-E8DB-4D60-8D42-766C494BBD72}" destId="{5DFE6633-3EC6-4213-B6C6-9AB921A3CCA8}" srcOrd="5" destOrd="0" presId="urn:microsoft.com/office/officeart/2005/8/layout/venn3#3"/>
    <dgm:cxn modelId="{ACDB5479-D3DA-4B8F-B263-8A0759621360}" type="presParOf" srcId="{F842C591-E8DB-4D60-8D42-766C494BBD72}" destId="{DFA03A80-A367-4E0C-AEDD-0E960ECEEEA7}" srcOrd="6" destOrd="0" presId="urn:microsoft.com/office/officeart/2005/8/layout/venn3#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315AC7-D5D8-420B-9334-381A128B8549}" type="doc">
      <dgm:prSet loTypeId="urn:microsoft.com/office/officeart/2005/8/layout/venn3#4" loCatId="relationship" qsTypeId="urn:microsoft.com/office/officeart/2005/8/quickstyle/simple1#5" qsCatId="simple" csTypeId="urn:microsoft.com/office/officeart/2005/8/colors/accent1_2#5" csCatId="accent1" phldr="1"/>
      <dgm:spPr/>
      <dgm:t>
        <a:bodyPr/>
        <a:lstStyle/>
        <a:p>
          <a:endParaRPr lang="zh-CN" altLang="en-US"/>
        </a:p>
      </dgm:t>
    </dgm:pt>
    <dgm:pt modelId="{36F585CF-0442-4273-ABC5-8F20408DF966}">
      <dgm:prSet phldrT="[文本]" custT="1"/>
      <dgm:spPr/>
      <dgm:t>
        <a:bodyPr/>
        <a:lstStyle/>
        <a:p>
          <a:r>
            <a:rPr lang="zh-CN" altLang="en-US" sz="1700" dirty="0" smtClean="0"/>
            <a:t>火灾应急广播控制</a:t>
          </a:r>
          <a:endParaRPr lang="zh-CN" altLang="en-US" sz="1700" dirty="0"/>
        </a:p>
      </dgm:t>
    </dgm:pt>
    <dgm:pt modelId="{01C8D199-A3FD-4505-91D3-91C2BC46EC48}" cxnId="{BE4A430A-3326-44D6-AB26-5BC7D7B32C03}" type="parTrans">
      <dgm:prSet/>
      <dgm:spPr/>
      <dgm:t>
        <a:bodyPr/>
        <a:lstStyle/>
        <a:p>
          <a:endParaRPr lang="zh-CN" altLang="en-US"/>
        </a:p>
      </dgm:t>
    </dgm:pt>
    <dgm:pt modelId="{FD694783-E3F4-45EA-A0ED-83EA80E4A6AF}" cxnId="{BE4A430A-3326-44D6-AB26-5BC7D7B32C03}" type="sibTrans">
      <dgm:prSet/>
      <dgm:spPr/>
      <dgm:t>
        <a:bodyPr/>
        <a:lstStyle/>
        <a:p>
          <a:endParaRPr lang="zh-CN" altLang="en-US"/>
        </a:p>
      </dgm:t>
    </dgm:pt>
    <dgm:pt modelId="{E4218667-BE4D-4CC1-8DAD-B7A44B77009E}">
      <dgm:prSet phldrT="[文本]" custT="1"/>
      <dgm:spPr/>
      <dgm:t>
        <a:bodyPr/>
        <a:lstStyle/>
        <a:p>
          <a:r>
            <a:rPr lang="zh-CN" altLang="en-US" sz="1700" dirty="0" smtClean="0"/>
            <a:t>火灾应急照明与疏散指示标志</a:t>
          </a:r>
          <a:endParaRPr lang="zh-CN" altLang="en-US" sz="1700" dirty="0"/>
        </a:p>
      </dgm:t>
    </dgm:pt>
    <dgm:pt modelId="{1D8D9533-DBFF-41D4-8599-80D36C8660E2}" cxnId="{F0224B5C-3FAF-4C7D-825D-A731197435BD}" type="parTrans">
      <dgm:prSet/>
      <dgm:spPr/>
      <dgm:t>
        <a:bodyPr/>
        <a:lstStyle/>
        <a:p>
          <a:endParaRPr lang="zh-CN" altLang="en-US"/>
        </a:p>
      </dgm:t>
    </dgm:pt>
    <dgm:pt modelId="{9563A0AA-4055-4C0A-A1DB-71FE53C5ABBF}" cxnId="{F0224B5C-3FAF-4C7D-825D-A731197435BD}" type="sibTrans">
      <dgm:prSet/>
      <dgm:spPr/>
      <dgm:t>
        <a:bodyPr/>
        <a:lstStyle/>
        <a:p>
          <a:endParaRPr lang="zh-CN" altLang="en-US"/>
        </a:p>
      </dgm:t>
    </dgm:pt>
    <dgm:pt modelId="{A9466881-089C-4899-9D72-A74EF2D8AAF1}">
      <dgm:prSet phldrT="[文本]" custT="1"/>
      <dgm:spPr/>
      <dgm:t>
        <a:bodyPr/>
        <a:lstStyle/>
        <a:p>
          <a:r>
            <a:rPr lang="zh-CN" altLang="en-US" sz="1700" dirty="0" smtClean="0">
              <a:solidFill>
                <a:schemeClr val="tx1"/>
              </a:solidFill>
            </a:rPr>
            <a:t>气体灭火系统</a:t>
          </a:r>
          <a:endParaRPr lang="zh-CN" altLang="en-US" sz="1700" dirty="0">
            <a:solidFill>
              <a:schemeClr val="tx1"/>
            </a:solidFill>
          </a:endParaRPr>
        </a:p>
      </dgm:t>
    </dgm:pt>
    <dgm:pt modelId="{C6C0BA95-EBB9-4196-A3DD-E4493CC247E8}" cxnId="{3667D6B7-7688-47CB-9F8E-9505B0EBC4FC}" type="parTrans">
      <dgm:prSet/>
      <dgm:spPr/>
      <dgm:t>
        <a:bodyPr/>
        <a:lstStyle/>
        <a:p>
          <a:endParaRPr lang="zh-CN" altLang="en-US"/>
        </a:p>
      </dgm:t>
    </dgm:pt>
    <dgm:pt modelId="{276B97B5-9755-444C-AC64-3452C2BD5F6C}" cxnId="{3667D6B7-7688-47CB-9F8E-9505B0EBC4FC}" type="sibTrans">
      <dgm:prSet/>
      <dgm:spPr/>
      <dgm:t>
        <a:bodyPr/>
        <a:lstStyle/>
        <a:p>
          <a:endParaRPr lang="zh-CN" altLang="en-US"/>
        </a:p>
      </dgm:t>
    </dgm:pt>
    <dgm:pt modelId="{49193453-6896-466A-B112-9A7EF9F3B897}" type="pres">
      <dgm:prSet presAssocID="{40315AC7-D5D8-420B-9334-381A128B8549}" presName="Name0" presStyleCnt="0">
        <dgm:presLayoutVars>
          <dgm:dir/>
          <dgm:resizeHandles val="exact"/>
        </dgm:presLayoutVars>
      </dgm:prSet>
      <dgm:spPr/>
      <dgm:t>
        <a:bodyPr/>
        <a:lstStyle/>
        <a:p>
          <a:endParaRPr lang="zh-CN" altLang="en-US"/>
        </a:p>
      </dgm:t>
    </dgm:pt>
    <dgm:pt modelId="{A441F6A5-8C1D-4A3A-BF4E-2D6C78718E7A}" type="pres">
      <dgm:prSet presAssocID="{36F585CF-0442-4273-ABC5-8F20408DF966}" presName="Name5" presStyleLbl="vennNode1" presStyleIdx="0" presStyleCnt="3" custLinFactNeighborX="6783" custLinFactNeighborY="2085">
        <dgm:presLayoutVars>
          <dgm:bulletEnabled val="1"/>
        </dgm:presLayoutVars>
      </dgm:prSet>
      <dgm:spPr/>
      <dgm:t>
        <a:bodyPr/>
        <a:lstStyle/>
        <a:p>
          <a:endParaRPr lang="zh-CN" altLang="en-US"/>
        </a:p>
      </dgm:t>
    </dgm:pt>
    <dgm:pt modelId="{16955E2B-3307-4B02-88EA-03F2C204A494}" type="pres">
      <dgm:prSet presAssocID="{FD694783-E3F4-45EA-A0ED-83EA80E4A6AF}" presName="space" presStyleCnt="0"/>
      <dgm:spPr/>
    </dgm:pt>
    <dgm:pt modelId="{3BC0FEC9-C666-4747-AE3B-5C6944306863}" type="pres">
      <dgm:prSet presAssocID="{E4218667-BE4D-4CC1-8DAD-B7A44B77009E}" presName="Name5" presStyleLbl="vennNode1" presStyleIdx="1" presStyleCnt="3">
        <dgm:presLayoutVars>
          <dgm:bulletEnabled val="1"/>
        </dgm:presLayoutVars>
      </dgm:prSet>
      <dgm:spPr/>
      <dgm:t>
        <a:bodyPr/>
        <a:lstStyle/>
        <a:p>
          <a:endParaRPr lang="zh-CN" altLang="en-US"/>
        </a:p>
      </dgm:t>
    </dgm:pt>
    <dgm:pt modelId="{172B3075-9A83-42B8-8F12-7E8A98B6E3A1}" type="pres">
      <dgm:prSet presAssocID="{9563A0AA-4055-4C0A-A1DB-71FE53C5ABBF}" presName="space" presStyleCnt="0"/>
      <dgm:spPr/>
    </dgm:pt>
    <dgm:pt modelId="{E1E45623-B7AE-4776-9F35-C84B3792894B}" type="pres">
      <dgm:prSet presAssocID="{A9466881-089C-4899-9D72-A74EF2D8AAF1}" presName="Name5" presStyleLbl="vennNode1" presStyleIdx="2" presStyleCnt="3" custLinFactNeighborX="-2613" custLinFactNeighborY="2085">
        <dgm:presLayoutVars>
          <dgm:bulletEnabled val="1"/>
        </dgm:presLayoutVars>
      </dgm:prSet>
      <dgm:spPr/>
      <dgm:t>
        <a:bodyPr/>
        <a:lstStyle/>
        <a:p>
          <a:endParaRPr lang="zh-CN" altLang="en-US"/>
        </a:p>
      </dgm:t>
    </dgm:pt>
  </dgm:ptLst>
  <dgm:cxnLst>
    <dgm:cxn modelId="{BE4A430A-3326-44D6-AB26-5BC7D7B32C03}" srcId="{40315AC7-D5D8-420B-9334-381A128B8549}" destId="{36F585CF-0442-4273-ABC5-8F20408DF966}" srcOrd="0" destOrd="0" parTransId="{01C8D199-A3FD-4505-91D3-91C2BC46EC48}" sibTransId="{FD694783-E3F4-45EA-A0ED-83EA80E4A6AF}"/>
    <dgm:cxn modelId="{A59AAD27-EEA7-4C13-95F3-C0EF49E50F0C}" type="presOf" srcId="{36F585CF-0442-4273-ABC5-8F20408DF966}" destId="{A441F6A5-8C1D-4A3A-BF4E-2D6C78718E7A}" srcOrd="0" destOrd="0" presId="urn:microsoft.com/office/officeart/2005/8/layout/venn3#4"/>
    <dgm:cxn modelId="{1C3E7F24-0082-4FBF-8FD1-084C18C0F86A}" type="presOf" srcId="{40315AC7-D5D8-420B-9334-381A128B8549}" destId="{49193453-6896-466A-B112-9A7EF9F3B897}" srcOrd="0" destOrd="0" presId="urn:microsoft.com/office/officeart/2005/8/layout/venn3#4"/>
    <dgm:cxn modelId="{9A0DD4A1-F354-4A0D-B108-6E9D6C1E77D5}" type="presOf" srcId="{A9466881-089C-4899-9D72-A74EF2D8AAF1}" destId="{E1E45623-B7AE-4776-9F35-C84B3792894B}" srcOrd="0" destOrd="0" presId="urn:microsoft.com/office/officeart/2005/8/layout/venn3#4"/>
    <dgm:cxn modelId="{3667D6B7-7688-47CB-9F8E-9505B0EBC4FC}" srcId="{40315AC7-D5D8-420B-9334-381A128B8549}" destId="{A9466881-089C-4899-9D72-A74EF2D8AAF1}" srcOrd="2" destOrd="0" parTransId="{C6C0BA95-EBB9-4196-A3DD-E4493CC247E8}" sibTransId="{276B97B5-9755-444C-AC64-3452C2BD5F6C}"/>
    <dgm:cxn modelId="{B42D324B-6969-4E3D-9270-9CC016E9F603}" type="presOf" srcId="{E4218667-BE4D-4CC1-8DAD-B7A44B77009E}" destId="{3BC0FEC9-C666-4747-AE3B-5C6944306863}" srcOrd="0" destOrd="0" presId="urn:microsoft.com/office/officeart/2005/8/layout/venn3#4"/>
    <dgm:cxn modelId="{F0224B5C-3FAF-4C7D-825D-A731197435BD}" srcId="{40315AC7-D5D8-420B-9334-381A128B8549}" destId="{E4218667-BE4D-4CC1-8DAD-B7A44B77009E}" srcOrd="1" destOrd="0" parTransId="{1D8D9533-DBFF-41D4-8599-80D36C8660E2}" sibTransId="{9563A0AA-4055-4C0A-A1DB-71FE53C5ABBF}"/>
    <dgm:cxn modelId="{614BCD7E-AD0A-4FE5-81E4-6E4915A3E199}" type="presParOf" srcId="{49193453-6896-466A-B112-9A7EF9F3B897}" destId="{A441F6A5-8C1D-4A3A-BF4E-2D6C78718E7A}" srcOrd="0" destOrd="0" presId="urn:microsoft.com/office/officeart/2005/8/layout/venn3#4"/>
    <dgm:cxn modelId="{31708404-5FF1-4723-9477-C6BD8B4AA88E}" type="presParOf" srcId="{49193453-6896-466A-B112-9A7EF9F3B897}" destId="{16955E2B-3307-4B02-88EA-03F2C204A494}" srcOrd="1" destOrd="0" presId="urn:microsoft.com/office/officeart/2005/8/layout/venn3#4"/>
    <dgm:cxn modelId="{FD33B582-3445-42A8-8519-28CFB7CCF3DD}" type="presParOf" srcId="{49193453-6896-466A-B112-9A7EF9F3B897}" destId="{3BC0FEC9-C666-4747-AE3B-5C6944306863}" srcOrd="2" destOrd="0" presId="urn:microsoft.com/office/officeart/2005/8/layout/venn3#4"/>
    <dgm:cxn modelId="{EBF1BF71-4223-403B-9768-E5B41C4D058D}" type="presParOf" srcId="{49193453-6896-466A-B112-9A7EF9F3B897}" destId="{172B3075-9A83-42B8-8F12-7E8A98B6E3A1}" srcOrd="3" destOrd="0" presId="urn:microsoft.com/office/officeart/2005/8/layout/venn3#4"/>
    <dgm:cxn modelId="{8B767839-12B0-46E7-8AAD-F8F8D9273556}" type="presParOf" srcId="{49193453-6896-466A-B112-9A7EF9F3B897}" destId="{E1E45623-B7AE-4776-9F35-C84B3792894B}" srcOrd="4" destOrd="0" presId="urn:microsoft.com/office/officeart/2005/8/layout/venn3#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8C816CE-187E-4446-ADA3-1C48F50D5D11}">
      <dsp:nvSpPr>
        <dsp:cNvPr id="0" name=""/>
        <dsp:cNvSpPr/>
      </dsp:nvSpPr>
      <dsp:spPr>
        <a:xfrm>
          <a:off x="1507" y="576103"/>
          <a:ext cx="1512089" cy="151208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3215" tIns="21590" rIns="83215" bIns="21590" numCol="1" spcCol="1270" anchor="ctr" anchorCtr="0">
          <a:noAutofit/>
        </a:bodyPr>
        <a:lstStyle/>
        <a:p>
          <a:pPr lvl="0" algn="ctr" defTabSz="755650">
            <a:lnSpc>
              <a:spcPct val="90000"/>
            </a:lnSpc>
            <a:spcBef>
              <a:spcPct val="0"/>
            </a:spcBef>
            <a:spcAft>
              <a:spcPct val="35000"/>
            </a:spcAft>
          </a:pPr>
          <a:r>
            <a:rPr lang="zh-CN" altLang="en-US" sz="1700" kern="1200" baseline="0" dirty="0" smtClean="0">
              <a:solidFill>
                <a:srgbClr val="C00000"/>
              </a:solidFill>
            </a:rPr>
            <a:t>火灾自动报警控制系统</a:t>
          </a:r>
          <a:endParaRPr lang="zh-CN" altLang="en-US" sz="1700" kern="1200" baseline="0" dirty="0">
            <a:solidFill>
              <a:srgbClr val="C00000"/>
            </a:solidFill>
          </a:endParaRPr>
        </a:p>
      </dsp:txBody>
      <dsp:txXfrm>
        <a:off x="1507" y="576103"/>
        <a:ext cx="1512089" cy="1512089"/>
      </dsp:txXfrm>
    </dsp:sp>
    <dsp:sp modelId="{A146050D-25D7-4109-A7EE-0842EFEC45D9}">
      <dsp:nvSpPr>
        <dsp:cNvPr id="0" name=""/>
        <dsp:cNvSpPr/>
      </dsp:nvSpPr>
      <dsp:spPr>
        <a:xfrm>
          <a:off x="1211179" y="576103"/>
          <a:ext cx="1512089" cy="151208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3215" tIns="21590" rIns="83215" bIns="21590" numCol="1" spcCol="1270" anchor="ctr" anchorCtr="0">
          <a:noAutofit/>
        </a:bodyPr>
        <a:lstStyle/>
        <a:p>
          <a:pPr lvl="0" algn="ctr" defTabSz="755650">
            <a:lnSpc>
              <a:spcPct val="90000"/>
            </a:lnSpc>
            <a:spcBef>
              <a:spcPct val="0"/>
            </a:spcBef>
            <a:spcAft>
              <a:spcPct val="35000"/>
            </a:spcAft>
          </a:pPr>
          <a:r>
            <a:rPr lang="zh-CN" altLang="en-US" sz="1700" kern="1200" dirty="0" smtClean="0"/>
            <a:t>排烟、灾后清空系统</a:t>
          </a:r>
          <a:endParaRPr lang="zh-CN" altLang="en-US" sz="1700" kern="1200" dirty="0"/>
        </a:p>
      </dsp:txBody>
      <dsp:txXfrm>
        <a:off x="1211179" y="576103"/>
        <a:ext cx="1512089" cy="1512089"/>
      </dsp:txXfrm>
    </dsp:sp>
    <dsp:sp modelId="{2B7F232C-9A24-44A7-92AF-4C4F03E4FDBD}">
      <dsp:nvSpPr>
        <dsp:cNvPr id="0" name=""/>
        <dsp:cNvSpPr/>
      </dsp:nvSpPr>
      <dsp:spPr>
        <a:xfrm>
          <a:off x="2420851" y="576103"/>
          <a:ext cx="1512089" cy="151208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3215" tIns="21590" rIns="83215" bIns="21590" numCol="1" spcCol="1270" anchor="ctr" anchorCtr="0">
          <a:noAutofit/>
        </a:bodyPr>
        <a:lstStyle/>
        <a:p>
          <a:pPr lvl="0" algn="ctr" defTabSz="755650">
            <a:lnSpc>
              <a:spcPct val="90000"/>
            </a:lnSpc>
            <a:spcBef>
              <a:spcPct val="0"/>
            </a:spcBef>
            <a:spcAft>
              <a:spcPct val="35000"/>
            </a:spcAft>
          </a:pPr>
          <a:r>
            <a:rPr lang="zh-CN" altLang="en-US" sz="1700" kern="1200" dirty="0" smtClean="0"/>
            <a:t>自动喷水灭火系统</a:t>
          </a:r>
          <a:endParaRPr lang="zh-CN" altLang="en-US" sz="1700" kern="1200" dirty="0"/>
        </a:p>
      </dsp:txBody>
      <dsp:txXfrm>
        <a:off x="2420851" y="576103"/>
        <a:ext cx="1512089" cy="1512089"/>
      </dsp:txXfrm>
    </dsp:sp>
    <dsp:sp modelId="{DFA03A80-A367-4E0C-AEDD-0E960ECEEEA7}">
      <dsp:nvSpPr>
        <dsp:cNvPr id="0" name=""/>
        <dsp:cNvSpPr/>
      </dsp:nvSpPr>
      <dsp:spPr>
        <a:xfrm>
          <a:off x="3630522" y="576103"/>
          <a:ext cx="1512089" cy="1512089"/>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3215" tIns="21590" rIns="83215" bIns="21590" numCol="1" spcCol="1270" anchor="ctr" anchorCtr="0">
          <a:noAutofit/>
        </a:bodyPr>
        <a:lstStyle/>
        <a:p>
          <a:pPr lvl="0" algn="ctr" defTabSz="755650">
            <a:lnSpc>
              <a:spcPct val="90000"/>
            </a:lnSpc>
            <a:spcBef>
              <a:spcPct val="0"/>
            </a:spcBef>
            <a:spcAft>
              <a:spcPct val="35000"/>
            </a:spcAft>
          </a:pPr>
          <a:r>
            <a:rPr lang="zh-CN" altLang="en-US" sz="1700" kern="1200" dirty="0" smtClean="0"/>
            <a:t>消火栓系统</a:t>
          </a:r>
          <a:endParaRPr lang="zh-CN" altLang="en-US" sz="1700" kern="1200" dirty="0"/>
        </a:p>
      </dsp:txBody>
      <dsp:txXfrm>
        <a:off x="3630522" y="576103"/>
        <a:ext cx="1512089" cy="151208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441F6A5-8C1D-4A3A-BF4E-2D6C78718E7A}">
      <dsp:nvSpPr>
        <dsp:cNvPr id="0" name=""/>
        <dsp:cNvSpPr/>
      </dsp:nvSpPr>
      <dsp:spPr>
        <a:xfrm>
          <a:off x="392603" y="2250"/>
          <a:ext cx="1653933" cy="165393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021" tIns="21590" rIns="91021" bIns="21590" numCol="1" spcCol="1270" anchor="ctr" anchorCtr="0">
          <a:noAutofit/>
        </a:bodyPr>
        <a:lstStyle/>
        <a:p>
          <a:pPr lvl="0" algn="ctr" defTabSz="755650">
            <a:lnSpc>
              <a:spcPct val="90000"/>
            </a:lnSpc>
            <a:spcBef>
              <a:spcPct val="0"/>
            </a:spcBef>
            <a:spcAft>
              <a:spcPct val="35000"/>
            </a:spcAft>
          </a:pPr>
          <a:r>
            <a:rPr lang="zh-CN" altLang="en-US" sz="1700" kern="1200" dirty="0" smtClean="0"/>
            <a:t>火灾应急广播控制</a:t>
          </a:r>
          <a:endParaRPr lang="zh-CN" altLang="en-US" sz="1700" kern="1200" dirty="0"/>
        </a:p>
      </dsp:txBody>
      <dsp:txXfrm>
        <a:off x="392603" y="2250"/>
        <a:ext cx="1653933" cy="1653933"/>
      </dsp:txXfrm>
    </dsp:sp>
    <dsp:sp modelId="{3BC0FEC9-C666-4747-AE3B-5C6944306863}">
      <dsp:nvSpPr>
        <dsp:cNvPr id="0" name=""/>
        <dsp:cNvSpPr/>
      </dsp:nvSpPr>
      <dsp:spPr>
        <a:xfrm>
          <a:off x="1693313" y="1125"/>
          <a:ext cx="1653933" cy="165393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021" tIns="21590" rIns="91021" bIns="21590" numCol="1" spcCol="1270" anchor="ctr" anchorCtr="0">
          <a:noAutofit/>
        </a:bodyPr>
        <a:lstStyle/>
        <a:p>
          <a:pPr lvl="0" algn="ctr" defTabSz="755650">
            <a:lnSpc>
              <a:spcPct val="90000"/>
            </a:lnSpc>
            <a:spcBef>
              <a:spcPct val="0"/>
            </a:spcBef>
            <a:spcAft>
              <a:spcPct val="35000"/>
            </a:spcAft>
          </a:pPr>
          <a:r>
            <a:rPr lang="zh-CN" altLang="en-US" sz="1700" kern="1200" dirty="0" smtClean="0"/>
            <a:t>火灾应急照明与疏散指示标志</a:t>
          </a:r>
          <a:endParaRPr lang="zh-CN" altLang="en-US" sz="1700" kern="1200" dirty="0"/>
        </a:p>
      </dsp:txBody>
      <dsp:txXfrm>
        <a:off x="1693313" y="1125"/>
        <a:ext cx="1653933" cy="1653933"/>
      </dsp:txXfrm>
    </dsp:sp>
    <dsp:sp modelId="{E1E45623-B7AE-4776-9F35-C84B3792894B}">
      <dsp:nvSpPr>
        <dsp:cNvPr id="0" name=""/>
        <dsp:cNvSpPr/>
      </dsp:nvSpPr>
      <dsp:spPr>
        <a:xfrm>
          <a:off x="3007816" y="2250"/>
          <a:ext cx="1653933" cy="1653933"/>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021" tIns="21590" rIns="91021" bIns="21590" numCol="1" spcCol="1270" anchor="ctr" anchorCtr="0">
          <a:noAutofit/>
        </a:bodyPr>
        <a:lstStyle/>
        <a:p>
          <a:pPr lvl="0" algn="ctr" defTabSz="755650">
            <a:lnSpc>
              <a:spcPct val="90000"/>
            </a:lnSpc>
            <a:spcBef>
              <a:spcPct val="0"/>
            </a:spcBef>
            <a:spcAft>
              <a:spcPct val="35000"/>
            </a:spcAft>
          </a:pPr>
          <a:r>
            <a:rPr lang="zh-CN" altLang="en-US" sz="1700" kern="1200" dirty="0" smtClean="0">
              <a:solidFill>
                <a:schemeClr val="tx1"/>
              </a:solidFill>
            </a:rPr>
            <a:t>气体灭火系统</a:t>
          </a:r>
          <a:endParaRPr lang="zh-CN" altLang="en-US" sz="1700" kern="1200" dirty="0">
            <a:solidFill>
              <a:schemeClr val="tx1"/>
            </a:solidFill>
          </a:endParaRPr>
        </a:p>
      </dsp:txBody>
      <dsp:txXfrm>
        <a:off x="3007816" y="2250"/>
        <a:ext cx="1653933" cy="1653933"/>
      </dsp:txXfrm>
    </dsp:sp>
  </dsp:spTree>
</dsp:drawing>
</file>

<file path=ppt/diagrams/layout1.xml><?xml version="1.0" encoding="utf-8"?>
<dgm:layoutDef xmlns:dgm="http://schemas.openxmlformats.org/drawingml/2006/diagram" xmlns:a="http://schemas.openxmlformats.org/drawingml/2006/main" uniqueId="urn:microsoft.com/office/officeart/2005/8/layout/venn3#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linDir" val="fromR"/>
          <dgm:param type="fallback" val="2D"/>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HorzCh" val="ctr"/>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4">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linDir" val="fromR"/>
          <dgm:param type="fallback" val="2D"/>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HorzCh" val="ctr"/>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8BBFD89-BB28-47C4-8202-677F6E447B05}"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B43D1DB-4B89-4B9E-99FA-51A04CF95A3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D7BAD-2227-4ED9-976D-74FC1DE8D0D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02BD0B-23ED-4A76-9C99-2E249C5C7E4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02BD0B-23ED-4A76-9C99-2E249C5C7E4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hemeOverride" Target="../theme/themeOverride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A1F102F-4C69-4AD6-B66A-DE2B900D78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A1F102F-4C69-4AD6-B66A-DE2B900D78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85600" y="274639"/>
            <a:ext cx="36576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2800" y="274639"/>
            <a:ext cx="107696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A1F102F-4C69-4AD6-B66A-DE2B900D78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userDrawn="1"/>
        </p:nvSpPr>
        <p:spPr>
          <a:xfrm>
            <a:off x="0" y="2181876"/>
            <a:ext cx="12192000" cy="1848206"/>
          </a:xfrm>
          <a:prstGeom prst="rect">
            <a:avLst/>
          </a:prstGeom>
          <a:solidFill>
            <a:schemeClr val="accent1"/>
          </a:solidFill>
          <a:ln>
            <a:noFill/>
          </a:ln>
          <a:effectLst/>
        </p:spPr>
        <p:txBody>
          <a:bodyPr vert="horz" wrap="square" lIns="121920" tIns="60960" rIns="121920" bIns="60960" numCol="1" anchor="t" anchorCtr="0" compatLnSpc="1"/>
          <a:lstStyle/>
          <a:p>
            <a:endParaRPr lang="zh-CN" altLang="en-US" sz="2400"/>
          </a:p>
        </p:txBody>
      </p:sp>
      <p:cxnSp>
        <p:nvCxnSpPr>
          <p:cNvPr id="3" name="直接连接符 2"/>
          <p:cNvCxnSpPr/>
          <p:nvPr userDrawn="1"/>
        </p:nvCxnSpPr>
        <p:spPr>
          <a:xfrm>
            <a:off x="0" y="422108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13"/>
          <p:cNvSpPr txBox="1"/>
          <p:nvPr userDrawn="1"/>
        </p:nvSpPr>
        <p:spPr>
          <a:xfrm>
            <a:off x="3402260" y="2567806"/>
            <a:ext cx="5387481" cy="107632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smtClean="0">
                <a:ln w="3175">
                  <a:solidFill>
                    <a:srgbClr val="31A5D7"/>
                  </a:solidFill>
                </a:ln>
                <a:solidFill>
                  <a:schemeClr val="bg1"/>
                </a:solidFill>
                <a:latin typeface="+mj-ea"/>
                <a:ea typeface="+mj-ea"/>
              </a:rPr>
              <a:t>润泽科技数据中心</a:t>
            </a:r>
            <a:endParaRPr lang="zh-CN" altLang="en-US" sz="3200" b="1" dirty="0" smtClean="0">
              <a:ln w="3175">
                <a:solidFill>
                  <a:srgbClr val="31A5D7"/>
                </a:solidFill>
              </a:ln>
              <a:solidFill>
                <a:schemeClr val="bg1"/>
              </a:solidFill>
              <a:latin typeface="+mj-ea"/>
              <a:ea typeface="+mj-ea"/>
            </a:endParaRPr>
          </a:p>
          <a:p>
            <a:pPr algn="ctr"/>
            <a:endParaRPr lang="en-US" altLang="zh-CN" sz="3200" b="1" dirty="0" smtClean="0">
              <a:ln w="3175">
                <a:solidFill>
                  <a:srgbClr val="31A5D7"/>
                </a:solidFill>
              </a:ln>
              <a:solidFill>
                <a:schemeClr val="bg1"/>
              </a:solidFill>
              <a:latin typeface="+mj-ea"/>
              <a:ea typeface="+mj-ea"/>
            </a:endParaRPr>
          </a:p>
        </p:txBody>
      </p:sp>
      <p:cxnSp>
        <p:nvCxnSpPr>
          <p:cNvPr id="5" name="直接连接符 4"/>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42"/>
          <p:cNvSpPr txBox="1"/>
          <p:nvPr userDrawn="1"/>
        </p:nvSpPr>
        <p:spPr>
          <a:xfrm>
            <a:off x="4858385" y="6093460"/>
            <a:ext cx="2868930" cy="398780"/>
          </a:xfrm>
          <a:prstGeom prst="rect">
            <a:avLst/>
          </a:prstGeom>
          <a:noFill/>
        </p:spPr>
        <p:txBody>
          <a:bodyPr wrap="square" rtlCol="0">
            <a:spAutoFit/>
          </a:bodyPr>
          <a:lstStyle/>
          <a:p>
            <a:pPr algn="ctr"/>
            <a:r>
              <a:rPr lang="zh-CN" altLang="en-US" sz="2000" b="1" dirty="0" smtClean="0">
                <a:solidFill>
                  <a:schemeClr val="tx1">
                    <a:lumMod val="75000"/>
                    <a:lumOff val="25000"/>
                  </a:schemeClr>
                </a:solidFill>
              </a:rPr>
              <a:t>润泽科技发展有限公司</a:t>
            </a:r>
            <a:endParaRPr lang="zh-CN" altLang="en-US" sz="2000" b="1" dirty="0">
              <a:solidFill>
                <a:schemeClr val="tx1">
                  <a:lumMod val="75000"/>
                  <a:lumOff val="25000"/>
                </a:schemeClr>
              </a:solidFill>
            </a:endParaRPr>
          </a:p>
        </p:txBody>
      </p:sp>
      <p:cxnSp>
        <p:nvCxnSpPr>
          <p:cNvPr id="12" name="直接连接符 11"/>
          <p:cNvCxnSpPr/>
          <p:nvPr userDrawn="1"/>
        </p:nvCxnSpPr>
        <p:spPr>
          <a:xfrm>
            <a:off x="-34" y="2060848"/>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图片 13" descr="fd7822eee3c587287323d4825493695"/>
          <p:cNvPicPr>
            <a:picLocks noChangeAspect="1"/>
          </p:cNvPicPr>
          <p:nvPr userDrawn="1"/>
        </p:nvPicPr>
        <p:blipFill>
          <a:blip r:embed="rId2" cstate="print"/>
          <a:stretch>
            <a:fillRect/>
          </a:stretch>
        </p:blipFill>
        <p:spPr>
          <a:xfrm>
            <a:off x="0" y="273050"/>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目录页">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28A9D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94211"/>
            <a:ext cx="846609" cy="461665"/>
          </a:xfrm>
          <a:prstGeom prst="rect">
            <a:avLst/>
          </a:prstGeom>
          <a:noFill/>
          <a:ln>
            <a:solidFill>
              <a:schemeClr val="accent1"/>
            </a:solidFill>
          </a:ln>
        </p:spPr>
        <p:txBody>
          <a:bodyPr wrap="square" rtlCol="0" anchor="ctr" anchorCtr="1">
            <a:spAutoFit/>
          </a:bodyPr>
          <a:lstStyle>
            <a:defPPr>
              <a:defRPr lang="zh-CN"/>
            </a:defPPr>
            <a:lvl1pPr algn="ctr">
              <a:defRPr sz="3200">
                <a:solidFill>
                  <a:srgbClr val="339933"/>
                </a:solidFill>
                <a:latin typeface="Impact" panose="020B0806030902050204" pitchFamily="34" charset="0"/>
              </a:defRPr>
            </a:lvl1pPr>
          </a:lstStyle>
          <a:p>
            <a:pPr lvl="0"/>
            <a:r>
              <a:rPr lang="zh-CN" altLang="en-US" sz="2400" b="1" dirty="0" smtClean="0">
                <a:solidFill>
                  <a:schemeClr val="accent1"/>
                </a:solidFill>
              </a:rPr>
              <a:t>目录</a:t>
            </a:r>
            <a:endParaRPr lang="zh-CN" altLang="en-US" sz="2400" b="1" dirty="0">
              <a:solidFill>
                <a:schemeClr val="accent1"/>
              </a:solidFill>
            </a:endParaRPr>
          </a:p>
        </p:txBody>
      </p:sp>
      <p:pic>
        <p:nvPicPr>
          <p:cNvPr id="2" name="图片 1" descr="fd7822eee3c587287323d4825493695"/>
          <p:cNvPicPr>
            <a:picLocks noChangeAspect="1"/>
          </p:cNvPicPr>
          <p:nvPr userDrawn="1"/>
        </p:nvPicPr>
        <p:blipFill>
          <a:blip r:embed="rId2" cstate="print"/>
          <a:stretch>
            <a:fillRect/>
          </a:stretch>
        </p:blipFill>
        <p:spPr>
          <a:xfrm>
            <a:off x="8216265" y="394335"/>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第1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8226425"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第2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8542655"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第3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8152765" y="423545"/>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第4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8026400" y="227965"/>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第5章节">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1035971" y="6334897"/>
            <a:ext cx="292061" cy="283147"/>
          </a:xfrm>
          <a:prstGeom prst="rect">
            <a:avLst/>
          </a:prstGeom>
          <a:solidFill>
            <a:schemeClr val="accent1"/>
          </a:solidFill>
          <a:ln>
            <a:solidFill>
              <a:schemeClr val="accent1"/>
            </a:solidFill>
          </a:ln>
        </p:spPr>
        <p:txBody>
          <a:bodyPr wrap="square" lIns="0" tIns="0" rIns="0" bIns="0" anchor="ctr" anchorCtr="1"/>
          <a:lstStyle>
            <a:lvl1pPr algn="ctr">
              <a:defRPr sz="1200">
                <a:solidFill>
                  <a:schemeClr val="bg1"/>
                </a:solidFill>
              </a:defRPr>
            </a:lvl1pPr>
          </a:lstStyle>
          <a:p>
            <a:fld id="{55183D58-648D-4475-BEF8-624F48514A30}" type="slidenum">
              <a:rPr lang="zh-CN" altLang="en-US" smtClean="0"/>
            </a:fld>
            <a:endParaRPr lang="zh-CN" altLang="en-US" dirty="0"/>
          </a:p>
        </p:txBody>
      </p:sp>
      <p:cxnSp>
        <p:nvCxnSpPr>
          <p:cNvPr id="5" name="直接连接符 4"/>
          <p:cNvCxnSpPr/>
          <p:nvPr userDrawn="1"/>
        </p:nvCxnSpPr>
        <p:spPr>
          <a:xfrm flipH="1">
            <a:off x="1430458" y="6479836"/>
            <a:ext cx="10620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userDrawn="1"/>
        </p:nvCxnSpPr>
        <p:spPr>
          <a:xfrm flipH="1">
            <a:off x="141543" y="6479836"/>
            <a:ext cx="7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组合 6"/>
          <p:cNvGrpSpPr/>
          <p:nvPr userDrawn="1"/>
        </p:nvGrpSpPr>
        <p:grpSpPr>
          <a:xfrm flipH="1">
            <a:off x="975516" y="6268899"/>
            <a:ext cx="412970" cy="421874"/>
            <a:chOff x="7019085" y="157473"/>
            <a:chExt cx="3868830" cy="3952255"/>
          </a:xfrm>
          <a:solidFill>
            <a:schemeClr val="accent1"/>
          </a:solidFill>
        </p:grpSpPr>
        <p:sp>
          <p:nvSpPr>
            <p:cNvPr id="8" name="椭圆 7"/>
            <p:cNvSpPr/>
            <p:nvPr/>
          </p:nvSpPr>
          <p:spPr>
            <a:xfrm>
              <a:off x="8641073" y="1574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椭圆 8"/>
            <p:cNvSpPr/>
            <p:nvPr/>
          </p:nvSpPr>
          <p:spPr>
            <a:xfrm rot="1542857">
              <a:off x="9362925"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 name="椭圆 9"/>
            <p:cNvSpPr/>
            <p:nvPr/>
          </p:nvSpPr>
          <p:spPr>
            <a:xfrm rot="3085714">
              <a:off x="9941806"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椭圆 10"/>
            <p:cNvSpPr/>
            <p:nvPr/>
          </p:nvSpPr>
          <p:spPr>
            <a:xfrm rot="7714286">
              <a:off x="9941806"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椭圆 11"/>
            <p:cNvSpPr/>
            <p:nvPr/>
          </p:nvSpPr>
          <p:spPr>
            <a:xfrm rot="4628572">
              <a:off x="10263060"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p:cNvSpPr/>
            <p:nvPr/>
          </p:nvSpPr>
          <p:spPr>
            <a:xfrm rot="9257143">
              <a:off x="9362925"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椭圆 13"/>
            <p:cNvSpPr/>
            <p:nvPr/>
          </p:nvSpPr>
          <p:spPr>
            <a:xfrm rot="6171428">
              <a:off x="10263060"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5" name="椭圆 14"/>
            <p:cNvSpPr/>
            <p:nvPr/>
          </p:nvSpPr>
          <p:spPr>
            <a:xfrm rot="10800000">
              <a:off x="8641073" y="3484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椭圆 15"/>
            <p:cNvSpPr/>
            <p:nvPr/>
          </p:nvSpPr>
          <p:spPr>
            <a:xfrm rot="12342857">
              <a:off x="7919220" y="332011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椭圆 16"/>
            <p:cNvSpPr/>
            <p:nvPr/>
          </p:nvSpPr>
          <p:spPr>
            <a:xfrm rot="13885714">
              <a:off x="7340340" y="2858472"/>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8" name="椭圆 17"/>
            <p:cNvSpPr/>
            <p:nvPr/>
          </p:nvSpPr>
          <p:spPr>
            <a:xfrm rot="20057142">
              <a:off x="7919220" y="32223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9" name="椭圆 18"/>
            <p:cNvSpPr/>
            <p:nvPr/>
          </p:nvSpPr>
          <p:spPr>
            <a:xfrm rot="15428571">
              <a:off x="7019085" y="2191381"/>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rot="16971429">
              <a:off x="7019085" y="1450964"/>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rot="18514286">
              <a:off x="7340340" y="783873"/>
              <a:ext cx="624855" cy="624855"/>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cxnSp>
        <p:nvCxnSpPr>
          <p:cNvPr id="24" name="直接连接符 23" hidden="1"/>
          <p:cNvCxnSpPr/>
          <p:nvPr userDrawn="1"/>
        </p:nvCxnSpPr>
        <p:spPr>
          <a:xfrm>
            <a:off x="3181635" y="431856"/>
            <a:ext cx="0" cy="524933"/>
          </a:xfrm>
          <a:prstGeom prst="line">
            <a:avLst/>
          </a:prstGeom>
          <a:ln>
            <a:solidFill>
              <a:srgbClr val="28A9D6"/>
            </a:solidFill>
          </a:ln>
        </p:spPr>
        <p:style>
          <a:lnRef idx="1">
            <a:schemeClr val="accent1"/>
          </a:lnRef>
          <a:fillRef idx="0">
            <a:schemeClr val="accent1"/>
          </a:fillRef>
          <a:effectRef idx="0">
            <a:schemeClr val="accent1"/>
          </a:effectRef>
          <a:fontRef idx="minor">
            <a:schemeClr val="tx1"/>
          </a:fontRef>
        </p:style>
      </p:cxnSp>
      <p:sp>
        <p:nvSpPr>
          <p:cNvPr id="29" name="任意多边形 28"/>
          <p:cNvSpPr/>
          <p:nvPr userDrawn="1"/>
        </p:nvSpPr>
        <p:spPr>
          <a:xfrm flipV="1">
            <a:off x="174171" y="423706"/>
            <a:ext cx="1386789" cy="432000"/>
          </a:xfrm>
          <a:custGeom>
            <a:avLst/>
            <a:gdLst>
              <a:gd name="connsiteX0" fmla="*/ 167822 w 1386790"/>
              <a:gd name="connsiteY0" fmla="*/ 524933 h 524933"/>
              <a:gd name="connsiteX1" fmla="*/ 168846 w 1386790"/>
              <a:gd name="connsiteY1" fmla="*/ 524933 h 524933"/>
              <a:gd name="connsiteX2" fmla="*/ 168846 w 1386790"/>
              <a:gd name="connsiteY2" fmla="*/ 14598 h 524933"/>
              <a:gd name="connsiteX3" fmla="*/ 1386790 w 1386790"/>
              <a:gd name="connsiteY3" fmla="*/ 14598 h 524933"/>
              <a:gd name="connsiteX4" fmla="*/ 1386790 w 1386790"/>
              <a:gd name="connsiteY4" fmla="*/ 0 h 524933"/>
              <a:gd name="connsiteX5" fmla="*/ 167822 w 1386790"/>
              <a:gd name="connsiteY5" fmla="*/ 0 h 524933"/>
              <a:gd name="connsiteX6" fmla="*/ 152999 w 1386790"/>
              <a:gd name="connsiteY6" fmla="*/ 0 h 524933"/>
              <a:gd name="connsiteX7" fmla="*/ 152999 w 1386790"/>
              <a:gd name="connsiteY7" fmla="*/ 507260 h 524933"/>
              <a:gd name="connsiteX8" fmla="*/ 107280 w 1386790"/>
              <a:gd name="connsiteY8" fmla="*/ 507260 h 524933"/>
              <a:gd name="connsiteX9" fmla="*/ 107280 w 1386790"/>
              <a:gd name="connsiteY9" fmla="*/ 0 h 524933"/>
              <a:gd name="connsiteX10" fmla="*/ 0 w 1386790"/>
              <a:gd name="connsiteY10" fmla="*/ 0 h 524933"/>
              <a:gd name="connsiteX11" fmla="*/ 0 w 1386790"/>
              <a:gd name="connsiteY11" fmla="*/ 524932 h 524933"/>
              <a:gd name="connsiteX12" fmla="*/ 33834 w 1386790"/>
              <a:gd name="connsiteY12" fmla="*/ 524932 h 524933"/>
              <a:gd name="connsiteX13" fmla="*/ 33834 w 1386790"/>
              <a:gd name="connsiteY13" fmla="*/ 23810 h 524933"/>
              <a:gd name="connsiteX14" fmla="*/ 79553 w 1386790"/>
              <a:gd name="connsiteY14" fmla="*/ 23810 h 524933"/>
              <a:gd name="connsiteX15" fmla="*/ 79553 w 1386790"/>
              <a:gd name="connsiteY15" fmla="*/ 524932 h 524933"/>
              <a:gd name="connsiteX16" fmla="*/ 167822 w 1386790"/>
              <a:gd name="connsiteY16" fmla="*/ 524932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6790" h="524933">
                <a:moveTo>
                  <a:pt x="167822" y="524933"/>
                </a:moveTo>
                <a:lnTo>
                  <a:pt x="168846" y="524933"/>
                </a:lnTo>
                <a:lnTo>
                  <a:pt x="168846" y="14598"/>
                </a:lnTo>
                <a:lnTo>
                  <a:pt x="1386790" y="14598"/>
                </a:lnTo>
                <a:lnTo>
                  <a:pt x="1386790" y="0"/>
                </a:lnTo>
                <a:lnTo>
                  <a:pt x="167822" y="0"/>
                </a:lnTo>
                <a:lnTo>
                  <a:pt x="152999" y="0"/>
                </a:lnTo>
                <a:lnTo>
                  <a:pt x="152999" y="507260"/>
                </a:lnTo>
                <a:lnTo>
                  <a:pt x="107280" y="507260"/>
                </a:lnTo>
                <a:lnTo>
                  <a:pt x="107280" y="0"/>
                </a:lnTo>
                <a:lnTo>
                  <a:pt x="0" y="0"/>
                </a:lnTo>
                <a:lnTo>
                  <a:pt x="0" y="524932"/>
                </a:lnTo>
                <a:lnTo>
                  <a:pt x="33834" y="524932"/>
                </a:lnTo>
                <a:lnTo>
                  <a:pt x="33834" y="23810"/>
                </a:lnTo>
                <a:lnTo>
                  <a:pt x="79553" y="23810"/>
                </a:lnTo>
                <a:lnTo>
                  <a:pt x="79553" y="524932"/>
                </a:lnTo>
                <a:lnTo>
                  <a:pt x="167822" y="524932"/>
                </a:lnTo>
                <a:close/>
              </a:path>
            </a:pathLst>
          </a:custGeom>
          <a:solidFill>
            <a:srgbClr val="33993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olidFill>
                <a:schemeClr val="accent1"/>
              </a:solidFill>
            </a:endParaRPr>
          </a:p>
        </p:txBody>
      </p:sp>
      <p:sp>
        <p:nvSpPr>
          <p:cNvPr id="25" name="TextBox 24"/>
          <p:cNvSpPr txBox="1"/>
          <p:nvPr userDrawn="1"/>
        </p:nvSpPr>
        <p:spPr>
          <a:xfrm>
            <a:off x="479376" y="332656"/>
            <a:ext cx="846609" cy="584775"/>
          </a:xfrm>
          <a:prstGeom prst="rect">
            <a:avLst/>
          </a:prstGeom>
          <a:noFill/>
          <a:ln>
            <a:solidFill>
              <a:schemeClr val="accent1"/>
            </a:solidFill>
          </a:ln>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05</a:t>
            </a:r>
            <a:endParaRPr lang="zh-CN" altLang="en-US" sz="3200" dirty="0">
              <a:solidFill>
                <a:schemeClr val="accent1"/>
              </a:solidFill>
              <a:latin typeface="Impact" panose="020B0806030902050204" pitchFamily="34" charset="0"/>
            </a:endParaRPr>
          </a:p>
        </p:txBody>
      </p:sp>
      <p:pic>
        <p:nvPicPr>
          <p:cNvPr id="2" name="图片 1" descr="fd7822eee3c587287323d4825493695"/>
          <p:cNvPicPr>
            <a:picLocks noChangeAspect="1"/>
          </p:cNvPicPr>
          <p:nvPr userDrawn="1"/>
        </p:nvPicPr>
        <p:blipFill>
          <a:blip r:embed="rId2" cstate="print"/>
          <a:stretch>
            <a:fillRect/>
          </a:stretch>
        </p:blipFill>
        <p:spPr>
          <a:xfrm>
            <a:off x="7827010" y="332740"/>
            <a:ext cx="3602990" cy="82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底面">
    <p:bg>
      <p:bgPr>
        <a:gradFill>
          <a:gsLst>
            <a:gs pos="0">
              <a:schemeClr val="accent1">
                <a:lumMod val="5000"/>
                <a:lumOff val="95000"/>
              </a:schemeClr>
            </a:gs>
            <a:gs pos="63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矩形 13"/>
          <p:cNvSpPr/>
          <p:nvPr userDrawn="1"/>
        </p:nvSpPr>
        <p:spPr>
          <a:xfrm>
            <a:off x="0" y="2626517"/>
            <a:ext cx="12192000" cy="1714585"/>
          </a:xfrm>
          <a:prstGeom prst="rect">
            <a:avLst/>
          </a:prstGeom>
          <a:solidFill>
            <a:schemeClr val="accent1"/>
          </a:solidFill>
          <a:ln>
            <a:solidFill>
              <a:srgbClr val="339933"/>
            </a:solidFill>
          </a:ln>
          <a:effectLst/>
        </p:spPr>
        <p:txBody>
          <a:bodyPr vert="horz" wrap="square" lIns="121920" tIns="60960" rIns="121920" bIns="60960" numCol="1" anchor="t" anchorCtr="0" compatLnSpc="1"/>
          <a:lstStyle/>
          <a:p>
            <a:endParaRPr lang="zh-CN" altLang="en-US" sz="2400"/>
          </a:p>
        </p:txBody>
      </p:sp>
      <p:cxnSp>
        <p:nvCxnSpPr>
          <p:cNvPr id="15" name="直接连接符 14"/>
          <p:cNvCxnSpPr/>
          <p:nvPr userDrawn="1"/>
        </p:nvCxnSpPr>
        <p:spPr>
          <a:xfrm>
            <a:off x="0" y="4373612"/>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Box 13"/>
          <p:cNvSpPr txBox="1"/>
          <p:nvPr userDrawn="1"/>
        </p:nvSpPr>
        <p:spPr>
          <a:xfrm>
            <a:off x="3876871" y="2822089"/>
            <a:ext cx="4438258" cy="1200329"/>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7200" b="1" dirty="0">
                <a:ln w="3175">
                  <a:solidFill>
                    <a:srgbClr val="31A5D7"/>
                  </a:solidFill>
                </a:ln>
                <a:solidFill>
                  <a:schemeClr val="bg1"/>
                </a:solidFill>
                <a:latin typeface="Copperplate Gothic Bold" panose="020E0705020206020404" pitchFamily="34" charset="0"/>
                <a:ea typeface="华康俪金黑W8" pitchFamily="49" charset="-122"/>
              </a:rPr>
              <a:t>谢谢</a:t>
            </a:r>
            <a:endParaRPr lang="zh-CN" altLang="en-US" sz="11500" b="1" dirty="0">
              <a:ln w="3175">
                <a:solidFill>
                  <a:srgbClr val="31A5D7"/>
                </a:solidFill>
              </a:ln>
              <a:solidFill>
                <a:schemeClr val="bg1"/>
              </a:solidFill>
              <a:latin typeface="华康俪金黑W8" pitchFamily="49" charset="-122"/>
              <a:ea typeface="华康俪金黑W8" pitchFamily="49" charset="-122"/>
            </a:endParaRPr>
          </a:p>
        </p:txBody>
      </p:sp>
      <p:cxnSp>
        <p:nvCxnSpPr>
          <p:cNvPr id="26" name="直接连接符 25"/>
          <p:cNvCxnSpPr/>
          <p:nvPr userDrawn="1"/>
        </p:nvCxnSpPr>
        <p:spPr>
          <a:xfrm>
            <a:off x="-34" y="2597856"/>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a:off x="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a:off x="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userDrawn="1"/>
        </p:nvCxnSpPr>
        <p:spPr>
          <a:xfrm>
            <a:off x="7872000" y="6217149"/>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userDrawn="1"/>
        </p:nvCxnSpPr>
        <p:spPr>
          <a:xfrm>
            <a:off x="7872000" y="6283435"/>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userDrawn="1"/>
        </p:nvCxnSpPr>
        <p:spPr>
          <a:xfrm>
            <a:off x="7872000" y="6349721"/>
            <a:ext cx="4320000" cy="12674"/>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文本框 42"/>
          <p:cNvSpPr txBox="1"/>
          <p:nvPr userDrawn="1"/>
        </p:nvSpPr>
        <p:spPr>
          <a:xfrm>
            <a:off x="4911090" y="6089650"/>
            <a:ext cx="2961005" cy="398780"/>
          </a:xfrm>
          <a:prstGeom prst="rect">
            <a:avLst/>
          </a:prstGeom>
          <a:noFill/>
        </p:spPr>
        <p:txBody>
          <a:bodyPr wrap="square" rtlCol="0">
            <a:spAutoFit/>
          </a:bodyPr>
          <a:lstStyle/>
          <a:p>
            <a:pPr algn="ctr"/>
            <a:r>
              <a:rPr lang="zh-CN" altLang="en-US" sz="2000" b="1" dirty="0" smtClean="0">
                <a:solidFill>
                  <a:schemeClr val="tx1">
                    <a:lumMod val="75000"/>
                    <a:lumOff val="25000"/>
                  </a:schemeClr>
                </a:solidFill>
              </a:rPr>
              <a:t>润泽科技发展有限公司</a:t>
            </a:r>
            <a:endParaRPr lang="zh-CN" altLang="en-US" sz="2000" b="1" dirty="0">
              <a:solidFill>
                <a:schemeClr val="tx1">
                  <a:lumMod val="75000"/>
                  <a:lumOff val="25000"/>
                </a:schemeClr>
              </a:solidFill>
            </a:endParaRPr>
          </a:p>
        </p:txBody>
      </p:sp>
      <p:pic>
        <p:nvPicPr>
          <p:cNvPr id="2" name="图片 1" descr="fd7822eee3c587287323d4825493695"/>
          <p:cNvPicPr>
            <a:picLocks noChangeAspect="1"/>
          </p:cNvPicPr>
          <p:nvPr userDrawn="1"/>
        </p:nvPicPr>
        <p:blipFill>
          <a:blip r:embed="rId2" cstate="print"/>
          <a:stretch>
            <a:fillRect/>
          </a:stretch>
        </p:blipFill>
        <p:spPr>
          <a:xfrm>
            <a:off x="8163560" y="174625"/>
            <a:ext cx="3602990" cy="822960"/>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reveal/>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A1F102F-4C69-4AD6-B66A-DE2B900D78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CA1F102F-4C69-4AD6-B66A-DE2B900D789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A1F102F-4C69-4AD6-B66A-DE2B900D78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A1F102F-4C69-4AD6-B66A-DE2B900D789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A1F102F-4C69-4AD6-B66A-DE2B900D789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A1F102F-4C69-4AD6-B66A-DE2B900D789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2" y="1435102"/>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A1F102F-4C69-4AD6-B66A-DE2B900D78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p:transition spd="med">
    <p:fade/>
  </p:transition>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CA1F102F-4C69-4AD6-B66A-DE2B900D789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5183D58-648D-4475-BEF8-624F48514A30}" type="slidenum">
              <a:rPr lang="zh-CN" altLang="en-US" smtClean="0"/>
            </a:fld>
            <a:endParaRPr lang="zh-CN" altLang="en-US" dirty="0"/>
          </a:p>
        </p:txBody>
      </p:sp>
    </p:spTree>
  </p:cSld>
  <p:clrMapOvr>
    <a:masterClrMapping/>
  </p:clrMapOvr>
  <p:transition spd="med">
    <p:fade/>
  </p:transition>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1F102F-4C69-4AD6-B66A-DE2B900D7896}" type="datetimeFigureOut">
              <a:rPr lang="zh-CN" altLang="en-US" smtClean="0"/>
            </a:fld>
            <a:endParaRPr lang="zh-CN" altLang="en-US"/>
          </a:p>
        </p:txBody>
      </p:sp>
      <p:sp>
        <p:nvSpPr>
          <p:cNvPr id="5" name="页脚占位符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183D58-648D-4475-BEF8-624F48514A30}"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ransition spd="med">
    <p:fade/>
  </p:transition>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5.xml"/><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image" Target="../media/image15.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5.xml"/><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5.xml"/><Relationship Id="rId2" Type="http://schemas.openxmlformats.org/officeDocument/2006/relationships/image" Target="../media/image20.jpeg"/><Relationship Id="rId1" Type="http://schemas.openxmlformats.org/officeDocument/2006/relationships/image" Target="../media/image19.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5.xml"/><Relationship Id="rId2" Type="http://schemas.openxmlformats.org/officeDocument/2006/relationships/image" Target="../media/image22.jpeg"/><Relationship Id="rId1"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5.xml"/><Relationship Id="rId1" Type="http://schemas.openxmlformats.org/officeDocument/2006/relationships/image" Target="../media/image23.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5.xml"/><Relationship Id="rId3" Type="http://schemas.openxmlformats.org/officeDocument/2006/relationships/image" Target="../media/image24.png"/><Relationship Id="rId2" Type="http://schemas.microsoft.com/office/2007/relationships/media" Target="../media/media1.mp4"/><Relationship Id="rId1" Type="http://schemas.openxmlformats.org/officeDocument/2006/relationships/video" Target="../media/media1.mp4"/></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5.xml"/><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5.xml"/><Relationship Id="rId2" Type="http://schemas.openxmlformats.org/officeDocument/2006/relationships/image" Target="../media/image30.jpeg"/><Relationship Id="rId1" Type="http://schemas.openxmlformats.org/officeDocument/2006/relationships/image" Target="../media/image29.jpeg"/></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15.xml"/><Relationship Id="rId5" Type="http://schemas.openxmlformats.org/officeDocument/2006/relationships/image" Target="../media/image35.jpeg"/><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5.xml"/><Relationship Id="rId2" Type="http://schemas.openxmlformats.org/officeDocument/2006/relationships/image" Target="../media/image37.jpeg"/><Relationship Id="rId1" Type="http://schemas.openxmlformats.org/officeDocument/2006/relationships/image" Target="../media/image36.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5.xml"/><Relationship Id="rId2" Type="http://schemas.openxmlformats.org/officeDocument/2006/relationships/image" Target="../media/image39.jpeg"/><Relationship Id="rId1" Type="http://schemas.openxmlformats.org/officeDocument/2006/relationships/image" Target="../media/image38.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5.xml"/><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5.xml"/><Relationship Id="rId2" Type="http://schemas.openxmlformats.org/officeDocument/2006/relationships/image" Target="../media/image44.jpeg"/><Relationship Id="rId1" Type="http://schemas.openxmlformats.org/officeDocument/2006/relationships/image" Target="../media/image43.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5.xml"/><Relationship Id="rId2" Type="http://schemas.openxmlformats.org/officeDocument/2006/relationships/image" Target="../media/image46.jpeg"/><Relationship Id="rId1" Type="http://schemas.openxmlformats.org/officeDocument/2006/relationships/image" Target="../media/image45.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5.xml"/><Relationship Id="rId2" Type="http://schemas.openxmlformats.org/officeDocument/2006/relationships/image" Target="../media/image48.png"/><Relationship Id="rId1" Type="http://schemas.openxmlformats.org/officeDocument/2006/relationships/image" Target="../media/image47.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5.xml"/><Relationship Id="rId2" Type="http://schemas.openxmlformats.org/officeDocument/2006/relationships/image" Target="../media/image50.jpeg"/><Relationship Id="rId1" Type="http://schemas.openxmlformats.org/officeDocument/2006/relationships/image" Target="../media/image49.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5.xml"/><Relationship Id="rId2" Type="http://schemas.openxmlformats.org/officeDocument/2006/relationships/image" Target="../media/image52.png"/><Relationship Id="rId1" Type="http://schemas.openxmlformats.org/officeDocument/2006/relationships/image" Target="../media/image51.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9" Type="http://schemas.openxmlformats.org/officeDocument/2006/relationships/diagramColors" Target="../diagrams/colors2.xml"/><Relationship Id="rId8" Type="http://schemas.openxmlformats.org/officeDocument/2006/relationships/diagramQuickStyle" Target="../diagrams/quickStyle2.xml"/><Relationship Id="rId7" Type="http://schemas.openxmlformats.org/officeDocument/2006/relationships/diagramLayout" Target="../diagrams/layout2.xml"/><Relationship Id="rId6" Type="http://schemas.openxmlformats.org/officeDocument/2006/relationships/diagramData" Target="../diagrams/data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2" Type="http://schemas.openxmlformats.org/officeDocument/2006/relationships/notesSlide" Target="../notesSlides/notesSlide4.xml"/><Relationship Id="rId11" Type="http://schemas.openxmlformats.org/officeDocument/2006/relationships/slideLayout" Target="../slideLayouts/slideLayout15.xml"/><Relationship Id="rId10" Type="http://schemas.microsoft.com/office/2007/relationships/diagramDrawing" Target="../diagrams/drawing2.xml"/><Relationship Id="rId1"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5.xml"/><Relationship Id="rId4" Type="http://schemas.openxmlformats.org/officeDocument/2006/relationships/image" Target="../media/image6.jpe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5.xml"/><Relationship Id="rId2" Type="http://schemas.openxmlformats.org/officeDocument/2006/relationships/image" Target="../media/image8.jpeg"/><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5.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1" name="TextBox 13"/>
          <p:cNvSpPr txBox="1"/>
          <p:nvPr/>
        </p:nvSpPr>
        <p:spPr>
          <a:xfrm>
            <a:off x="2279576" y="3198462"/>
            <a:ext cx="7560840" cy="58356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3200" b="1" dirty="0" smtClean="0">
                <a:ln w="3175">
                  <a:solidFill>
                    <a:srgbClr val="31A5D7"/>
                  </a:solidFill>
                </a:ln>
                <a:solidFill>
                  <a:schemeClr val="bg1"/>
                </a:solidFill>
                <a:latin typeface="+mj-ea"/>
                <a:ea typeface="+mj-ea"/>
              </a:rPr>
              <a:t>运维五</a:t>
            </a:r>
            <a:r>
              <a:rPr lang="zh-CN" altLang="en-US" sz="3200" b="1" dirty="0">
                <a:ln w="3175">
                  <a:solidFill>
                    <a:srgbClr val="31A5D7"/>
                  </a:solidFill>
                </a:ln>
                <a:solidFill>
                  <a:schemeClr val="bg1"/>
                </a:solidFill>
                <a:latin typeface="+mj-ea"/>
                <a:ea typeface="+mj-ea"/>
              </a:rPr>
              <a:t>部消防系统</a:t>
            </a:r>
            <a:r>
              <a:rPr lang="zh-CN" altLang="en-US" sz="3200" b="1" dirty="0" smtClean="0">
                <a:ln w="3175">
                  <a:solidFill>
                    <a:srgbClr val="31A5D7"/>
                  </a:solidFill>
                </a:ln>
                <a:solidFill>
                  <a:schemeClr val="bg1"/>
                </a:solidFill>
                <a:latin typeface="+mj-ea"/>
                <a:ea typeface="+mj-ea"/>
              </a:rPr>
              <a:t>设备</a:t>
            </a:r>
            <a:r>
              <a:rPr lang="zh-CN" altLang="en-US" sz="3200" b="1" dirty="0">
                <a:ln w="3175">
                  <a:solidFill>
                    <a:srgbClr val="31A5D7"/>
                  </a:solidFill>
                </a:ln>
                <a:solidFill>
                  <a:schemeClr val="bg1"/>
                </a:solidFill>
                <a:latin typeface="+mj-ea"/>
                <a:ea typeface="+mj-ea"/>
              </a:rPr>
              <a:t>维护培训</a:t>
            </a:r>
            <a:endParaRPr lang="en-US" altLang="zh-CN" sz="3200" b="1" dirty="0" smtClean="0">
              <a:ln w="3175">
                <a:solidFill>
                  <a:srgbClr val="31A5D7"/>
                </a:solidFill>
              </a:ln>
              <a:solidFill>
                <a:schemeClr val="bg1"/>
              </a:solidFill>
              <a:latin typeface="+mj-ea"/>
              <a:ea typeface="+mj-ea"/>
            </a:endParaRPr>
          </a:p>
        </p:txBody>
      </p:sp>
      <p:sp>
        <p:nvSpPr>
          <p:cNvPr id="2" name="TextBox 1"/>
          <p:cNvSpPr txBox="1"/>
          <p:nvPr/>
        </p:nvSpPr>
        <p:spPr>
          <a:xfrm>
            <a:off x="8904312" y="4869160"/>
            <a:ext cx="1338828" cy="646331"/>
          </a:xfrm>
          <a:prstGeom prst="rect">
            <a:avLst/>
          </a:prstGeom>
          <a:noFill/>
        </p:spPr>
        <p:txBody>
          <a:bodyPr wrap="none" rtlCol="0">
            <a:spAutoFit/>
          </a:bodyPr>
          <a:lstStyle/>
          <a:p>
            <a:r>
              <a:rPr lang="zh-CN" altLang="en-US" dirty="0" smtClean="0"/>
              <a:t>培训讲师：</a:t>
            </a:r>
            <a:endParaRPr lang="en-US" altLang="zh-CN" dirty="0" smtClean="0"/>
          </a:p>
          <a:p>
            <a:r>
              <a:rPr lang="zh-CN" altLang="en-US" dirty="0" smtClean="0"/>
              <a:t>培训日期：</a:t>
            </a:r>
            <a:endParaRPr lang="zh-CN" alt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a:solidFill>
                <a:schemeClr val="accent1"/>
              </a:solidFill>
            </a:endParaRPr>
          </a:p>
        </p:txBody>
      </p:sp>
      <p:sp>
        <p:nvSpPr>
          <p:cNvPr id="4" name="TextBox 3"/>
          <p:cNvSpPr txBox="1"/>
          <p:nvPr/>
        </p:nvSpPr>
        <p:spPr>
          <a:xfrm>
            <a:off x="1199456" y="1484784"/>
            <a:ext cx="9649072" cy="3323987"/>
          </a:xfrm>
          <a:prstGeom prst="rect">
            <a:avLst/>
          </a:prstGeom>
          <a:noFill/>
        </p:spPr>
        <p:txBody>
          <a:bodyPr wrap="square" rtlCol="0">
            <a:spAutoFit/>
          </a:bodyPr>
          <a:lstStyle/>
          <a:p>
            <a:pPr indent="467995">
              <a:lnSpc>
                <a:spcPct val="150000"/>
              </a:lnSpc>
            </a:pPr>
            <a:r>
              <a:rPr lang="zh-CN" altLang="en-US" sz="2000" dirty="0" smtClean="0">
                <a:latin typeface="宋体" panose="02010600030101010101" pitchFamily="2" charset="-122"/>
                <a:ea typeface="宋体" panose="02010600030101010101" pitchFamily="2" charset="-122"/>
                <a:cs typeface="Roboto" panose="02000000000000000000" pitchFamily="2" charset="0"/>
              </a:rPr>
              <a:t>排烟系统的作用是建筑内一旦发生烟火灾情，能迅速启动，及时地把烟气排出建筑外，使疏散人员、救灾人员不被烟火所困，减少人员的伤亡和财产损失，为救人救火创造有利的条件。排烟系统一般采用机械排烟方式或者自然通风方式。</a:t>
            </a:r>
            <a:endParaRPr lang="zh-CN" altLang="en-US" sz="2000" dirty="0" smtClean="0">
              <a:latin typeface="宋体" panose="02010600030101010101" pitchFamily="2" charset="-122"/>
              <a:ea typeface="宋体" panose="02010600030101010101" pitchFamily="2" charset="-122"/>
              <a:cs typeface="Roboto" panose="02000000000000000000" pitchFamily="2" charset="0"/>
            </a:endParaRPr>
          </a:p>
          <a:p>
            <a:pPr indent="467995">
              <a:lnSpc>
                <a:spcPct val="150000"/>
              </a:lnSpc>
            </a:pPr>
            <a:r>
              <a:rPr lang="zh-CN" altLang="en-US" sz="2000" dirty="0" smtClean="0">
                <a:latin typeface="宋体" panose="02010600030101010101" pitchFamily="2" charset="-122"/>
                <a:ea typeface="宋体" panose="02010600030101010101" pitchFamily="2" charset="-122"/>
                <a:cs typeface="Roboto" panose="02000000000000000000" pitchFamily="2" charset="0"/>
              </a:rPr>
              <a:t>机械排烟系统是由排烟口、排烟防火阀、排烟管道、排烟风机、排烟出口及防排烟控制器等组成。当建筑物内发生火灾时，由火场人员手动控制或由烟感控制器（联动）将火灾信号传递给排烟控制器，打开排烟口以及和排烟口联动的排烟防火阀，最后由屋顶的排烟机将烟气通过排烟管道排出室外。</a:t>
            </a:r>
            <a:endParaRPr lang="zh-CN" altLang="en-US" sz="2000" dirty="0">
              <a:latin typeface="宋体" panose="02010600030101010101" pitchFamily="2" charset="-122"/>
              <a:ea typeface="宋体" panose="02010600030101010101" pitchFamily="2" charset="-122"/>
              <a:cs typeface="Roboto" panose="02000000000000000000" pitchFamily="2" charset="0"/>
            </a:endParaRPr>
          </a:p>
        </p:txBody>
      </p:sp>
      <p:sp>
        <p:nvSpPr>
          <p:cNvPr id="7" name="TextBox 6"/>
          <p:cNvSpPr txBox="1"/>
          <p:nvPr/>
        </p:nvSpPr>
        <p:spPr>
          <a:xfrm>
            <a:off x="911424" y="1052736"/>
            <a:ext cx="4032448" cy="707886"/>
          </a:xfrm>
          <a:prstGeom prst="rect">
            <a:avLst/>
          </a:prstGeom>
          <a:noFill/>
        </p:spPr>
        <p:txBody>
          <a:bodyPr wrap="square" rtlCol="0">
            <a:spAutoFit/>
          </a:bodyPr>
          <a:lstStyle/>
          <a:p>
            <a:pPr lvl="0"/>
            <a:r>
              <a:rPr lang="zh-CN" altLang="en-US" sz="2000" b="1" dirty="0" smtClean="0"/>
              <a:t>二、排烟、灾后清空系统</a:t>
            </a:r>
            <a:endParaRPr lang="zh-CN" altLang="en-US" sz="2000" b="1" dirty="0" smtClean="0"/>
          </a:p>
          <a:p>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消防系统简介</a:t>
            </a:r>
            <a:endParaRPr lang="zh-CN" altLang="en-US" sz="2400" b="1" dirty="0">
              <a:solidFill>
                <a:schemeClr val="accent1"/>
              </a:solidFill>
            </a:endParaRPr>
          </a:p>
        </p:txBody>
      </p:sp>
      <p:pic>
        <p:nvPicPr>
          <p:cNvPr id="13" name="图片 12" descr="微信图片_20190309153756.jpg"/>
          <p:cNvPicPr>
            <a:picLocks noChangeAspect="1"/>
          </p:cNvPicPr>
          <p:nvPr/>
        </p:nvPicPr>
        <p:blipFill>
          <a:blip r:embed="rId1" cstate="print"/>
          <a:stretch>
            <a:fillRect/>
          </a:stretch>
        </p:blipFill>
        <p:spPr>
          <a:xfrm>
            <a:off x="8436259" y="2780928"/>
            <a:ext cx="2484277" cy="3312368"/>
          </a:xfrm>
          <a:prstGeom prst="rect">
            <a:avLst/>
          </a:prstGeom>
          <a:ln>
            <a:noFill/>
          </a:ln>
          <a:effectLst>
            <a:outerShdw blurRad="292100" dist="139700" dir="2700000" algn="tl" rotWithShape="0">
              <a:srgbClr val="333333">
                <a:alpha val="65000"/>
              </a:srgbClr>
            </a:outerShdw>
          </a:effectLst>
        </p:spPr>
      </p:pic>
      <p:pic>
        <p:nvPicPr>
          <p:cNvPr id="14" name="图片 13" descr="微信图片_20190309153748.jpg"/>
          <p:cNvPicPr>
            <a:picLocks noChangeAspect="1"/>
          </p:cNvPicPr>
          <p:nvPr/>
        </p:nvPicPr>
        <p:blipFill>
          <a:blip r:embed="rId2" cstate="print"/>
          <a:stretch>
            <a:fillRect/>
          </a:stretch>
        </p:blipFill>
        <p:spPr>
          <a:xfrm>
            <a:off x="5915979" y="1484784"/>
            <a:ext cx="2484276" cy="3312368"/>
          </a:xfrm>
          <a:prstGeom prst="rect">
            <a:avLst/>
          </a:prstGeom>
          <a:ln>
            <a:noFill/>
          </a:ln>
          <a:effectLst>
            <a:outerShdw blurRad="292100" dist="139700" dir="2700000" algn="tl" rotWithShape="0">
              <a:srgbClr val="333333">
                <a:alpha val="65000"/>
              </a:srgbClr>
            </a:outerShdw>
          </a:effectLst>
        </p:spPr>
      </p:pic>
      <p:pic>
        <p:nvPicPr>
          <p:cNvPr id="7" name="图片 6" descr="微信图片_20190325162724.jpg"/>
          <p:cNvPicPr>
            <a:picLocks noChangeAspect="1"/>
          </p:cNvPicPr>
          <p:nvPr/>
        </p:nvPicPr>
        <p:blipFill>
          <a:blip r:embed="rId3" cstate="print"/>
          <a:stretch>
            <a:fillRect/>
          </a:stretch>
        </p:blipFill>
        <p:spPr>
          <a:xfrm rot="5400000">
            <a:off x="452372" y="1907831"/>
            <a:ext cx="3384376" cy="2538282"/>
          </a:xfrm>
          <a:prstGeom prst="rect">
            <a:avLst/>
          </a:prstGeom>
        </p:spPr>
      </p:pic>
      <p:pic>
        <p:nvPicPr>
          <p:cNvPr id="8" name="图片 7" descr="微信图片_20190325162715.jpg"/>
          <p:cNvPicPr>
            <a:picLocks noChangeAspect="1"/>
          </p:cNvPicPr>
          <p:nvPr/>
        </p:nvPicPr>
        <p:blipFill>
          <a:blip r:embed="rId4" cstate="print"/>
          <a:stretch>
            <a:fillRect/>
          </a:stretch>
        </p:blipFill>
        <p:spPr>
          <a:xfrm rot="5400000">
            <a:off x="2972652" y="3203975"/>
            <a:ext cx="3384376" cy="2538282"/>
          </a:xfrm>
          <a:prstGeom prst="rect">
            <a:avLst/>
          </a:prstGeom>
        </p:spPr>
      </p:pic>
      <p:sp>
        <p:nvSpPr>
          <p:cNvPr id="9" name="TextBox 8"/>
          <p:cNvSpPr txBox="1"/>
          <p:nvPr/>
        </p:nvSpPr>
        <p:spPr>
          <a:xfrm>
            <a:off x="1199456" y="5157192"/>
            <a:ext cx="1800493" cy="369332"/>
          </a:xfrm>
          <a:prstGeom prst="rect">
            <a:avLst/>
          </a:prstGeom>
          <a:noFill/>
        </p:spPr>
        <p:txBody>
          <a:bodyPr wrap="none" rtlCol="0">
            <a:spAutoFit/>
          </a:bodyPr>
          <a:lstStyle/>
          <a:p>
            <a:r>
              <a:rPr lang="zh-CN" altLang="en-US" dirty="0" smtClean="0"/>
              <a:t>排烟风机和出口</a:t>
            </a:r>
            <a:endParaRPr lang="zh-CN" altLang="en-US" dirty="0"/>
          </a:p>
        </p:txBody>
      </p:sp>
      <p:sp>
        <p:nvSpPr>
          <p:cNvPr id="10" name="TextBox 9"/>
          <p:cNvSpPr txBox="1"/>
          <p:nvPr/>
        </p:nvSpPr>
        <p:spPr>
          <a:xfrm>
            <a:off x="6456040" y="5157192"/>
            <a:ext cx="1338828" cy="369332"/>
          </a:xfrm>
          <a:prstGeom prst="rect">
            <a:avLst/>
          </a:prstGeom>
          <a:noFill/>
        </p:spPr>
        <p:txBody>
          <a:bodyPr wrap="none" rtlCol="0">
            <a:spAutoFit/>
          </a:bodyPr>
          <a:lstStyle/>
          <a:p>
            <a:r>
              <a:rPr lang="zh-CN" altLang="en-US" dirty="0" smtClean="0"/>
              <a:t>排烟防火阀</a:t>
            </a:r>
            <a:endParaRPr lang="zh-CN" altLang="en-US" dirty="0"/>
          </a:p>
        </p:txBody>
      </p:sp>
      <p:sp>
        <p:nvSpPr>
          <p:cNvPr id="11" name="矩形 10"/>
          <p:cNvSpPr/>
          <p:nvPr/>
        </p:nvSpPr>
        <p:spPr>
          <a:xfrm>
            <a:off x="4079776" y="2132856"/>
            <a:ext cx="877163" cy="369332"/>
          </a:xfrm>
          <a:prstGeom prst="rect">
            <a:avLst/>
          </a:prstGeom>
        </p:spPr>
        <p:txBody>
          <a:bodyPr wrap="none">
            <a:spAutoFit/>
          </a:bodyPr>
          <a:lstStyle/>
          <a:p>
            <a:r>
              <a:rPr lang="zh-CN" altLang="en-US" dirty="0" smtClean="0"/>
              <a:t>排烟口</a:t>
            </a:r>
            <a:endParaRPr lang="zh-CN" altLang="en-US" dirty="0"/>
          </a:p>
        </p:txBody>
      </p:sp>
      <p:sp>
        <p:nvSpPr>
          <p:cNvPr id="12" name="TextBox 11"/>
          <p:cNvSpPr txBox="1"/>
          <p:nvPr/>
        </p:nvSpPr>
        <p:spPr>
          <a:xfrm>
            <a:off x="9192344" y="2276872"/>
            <a:ext cx="1107996" cy="369332"/>
          </a:xfrm>
          <a:prstGeom prst="rect">
            <a:avLst/>
          </a:prstGeom>
          <a:noFill/>
        </p:spPr>
        <p:txBody>
          <a:bodyPr wrap="none" rtlCol="0">
            <a:spAutoFit/>
          </a:bodyPr>
          <a:lstStyle/>
          <a:p>
            <a:r>
              <a:rPr lang="zh-CN" altLang="en-US" dirty="0" smtClean="0"/>
              <a:t>排烟出口</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a:solidFill>
                <a:schemeClr val="accent1"/>
              </a:solidFill>
            </a:endParaRPr>
          </a:p>
        </p:txBody>
      </p:sp>
      <p:sp>
        <p:nvSpPr>
          <p:cNvPr id="4" name="TextBox 3"/>
          <p:cNvSpPr txBox="1"/>
          <p:nvPr/>
        </p:nvSpPr>
        <p:spPr>
          <a:xfrm>
            <a:off x="1367155" y="1052830"/>
            <a:ext cx="9385300" cy="5169535"/>
          </a:xfrm>
          <a:prstGeom prst="rect">
            <a:avLst/>
          </a:prstGeom>
          <a:noFill/>
        </p:spPr>
        <p:txBody>
          <a:bodyPr wrap="square" rtlCol="0">
            <a:spAutoFit/>
          </a:bodyPr>
          <a:lstStyle/>
          <a:p>
            <a:pPr>
              <a:lnSpc>
                <a:spcPct val="150000"/>
              </a:lnSpc>
            </a:pPr>
            <a:r>
              <a:rPr lang="zh-CN" altLang="en-US" sz="2000" b="1" dirty="0" smtClean="0">
                <a:latin typeface="华文仿宋" panose="02010600040101010101" pitchFamily="2" charset="-122"/>
                <a:ea typeface="华文仿宋" panose="02010600040101010101" pitchFamily="2" charset="-122"/>
              </a:rPr>
              <a:t>三、</a:t>
            </a:r>
            <a:r>
              <a:rPr lang="zh-CN" altLang="en-US" sz="2000" b="1" dirty="0" smtClean="0">
                <a:latin typeface="宋体" panose="02010600030101010101" pitchFamily="2" charset="-122"/>
                <a:ea typeface="宋体" panose="02010600030101010101" pitchFamily="2" charset="-122"/>
              </a:rPr>
              <a:t>自动喷水灭火系统</a:t>
            </a:r>
            <a:endParaRPr lang="en-US" altLang="zh-CN" sz="2000" b="1" dirty="0" smtClean="0">
              <a:latin typeface="宋体" panose="02010600030101010101" pitchFamily="2" charset="-122"/>
              <a:ea typeface="宋体" panose="02010600030101010101" pitchFamily="2" charset="-122"/>
            </a:endParaRPr>
          </a:p>
          <a:p>
            <a:pPr>
              <a:lnSpc>
                <a:spcPct val="150000"/>
              </a:lnSpc>
            </a:pPr>
            <a:r>
              <a:rPr lang="en-US" altLang="zh-CN" sz="2000" dirty="0" smtClean="0">
                <a:latin typeface="宋体" panose="02010600030101010101" pitchFamily="2" charset="-122"/>
                <a:ea typeface="宋体" panose="02010600030101010101" pitchFamily="2" charset="-122"/>
              </a:rPr>
              <a:t>1.</a:t>
            </a:r>
            <a:r>
              <a:rPr lang="zh-CN" altLang="en-US" sz="2000" dirty="0" smtClean="0">
                <a:latin typeface="宋体" panose="02010600030101010101" pitchFamily="2" charset="-122"/>
                <a:ea typeface="宋体" panose="02010600030101010101" pitchFamily="2" charset="-122"/>
              </a:rPr>
              <a:t>简介</a:t>
            </a:r>
            <a:endParaRPr lang="en-US" altLang="zh-CN" sz="2000" dirty="0" smtClean="0">
              <a:latin typeface="宋体" panose="02010600030101010101" pitchFamily="2" charset="-122"/>
              <a:ea typeface="宋体" panose="02010600030101010101" pitchFamily="2" charset="-122"/>
            </a:endParaRPr>
          </a:p>
          <a:p>
            <a:pPr indent="457200">
              <a:lnSpc>
                <a:spcPct val="150000"/>
              </a:lnSpc>
            </a:pPr>
            <a:r>
              <a:rPr lang="zh-CN" altLang="en-US" sz="2000" dirty="0" smtClean="0">
                <a:latin typeface="宋体" panose="02010600030101010101" pitchFamily="2" charset="-122"/>
                <a:ea typeface="宋体" panose="02010600030101010101" pitchFamily="2" charset="-122"/>
              </a:rPr>
              <a:t>自动喷水灭火系统是人们同火灾斗争中出现和发展起来的一种固定式自动灭火系统，是当今世界上公认的最为有效的自救灭火措施，是应用最为广泛、用量最大的自动灭火系统。它具有自动灭火和自动报警的功能。它用水作灭火剂，平时处于准工作状态，一旦保护区域内发生火灾，火灾发生区域的自动喷水灭火系统会发生动作，喷洒水雾或水滴，起到延缓火势和扑灭火灾的作用。</a:t>
            </a:r>
            <a:endParaRPr lang="en-US" altLang="zh-CN" sz="2000" dirty="0" smtClean="0">
              <a:latin typeface="宋体" panose="02010600030101010101" pitchFamily="2" charset="-122"/>
              <a:ea typeface="宋体" panose="02010600030101010101" pitchFamily="2" charset="-122"/>
            </a:endParaRPr>
          </a:p>
          <a:p>
            <a:pPr indent="457200">
              <a:lnSpc>
                <a:spcPct val="150000"/>
              </a:lnSpc>
            </a:pPr>
            <a:r>
              <a:rPr lang="zh-CN" altLang="en-US" sz="2000" dirty="0" smtClean="0">
                <a:latin typeface="宋体" panose="02010600030101010101" pitchFamily="2" charset="-122"/>
                <a:ea typeface="宋体" panose="02010600030101010101" pitchFamily="2" charset="-122"/>
              </a:rPr>
              <a:t>自动喷水灭火系统由洒水喷头、报警阀组、水流报警装置</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水流指示器或压力开关</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等组件，以及管道、供水设施组成，并能在发生火灾时喷水的自动灭火系统。该系统平时处于准工作状态，当设置场所发生火灾时，喷头或报警控制装置探测火灾信号后立即自动启动喷水，用于扑救建、构筑物初期火灾。</a:t>
            </a:r>
            <a:endParaRPr lang="en-US" altLang="zh-CN" sz="2000" dirty="0" smtClean="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
        <p:nvSpPr>
          <p:cNvPr id="4" name="TextBox 3"/>
          <p:cNvSpPr txBox="1"/>
          <p:nvPr/>
        </p:nvSpPr>
        <p:spPr>
          <a:xfrm>
            <a:off x="767408" y="1700808"/>
            <a:ext cx="4006225" cy="400110"/>
          </a:xfrm>
          <a:prstGeom prst="rect">
            <a:avLst/>
          </a:prstGeom>
          <a:noFill/>
        </p:spPr>
        <p:txBody>
          <a:bodyPr wrap="none" rtlCol="0">
            <a:spAutoFit/>
          </a:bodyPr>
          <a:lstStyle/>
          <a:p>
            <a:r>
              <a:rPr lang="zh-CN" altLang="en-US" sz="2000" dirty="0" smtClean="0"/>
              <a:t>按安装喷头的开启形式不同分类</a:t>
            </a:r>
            <a:r>
              <a:rPr lang="zh-CN" altLang="en-US" dirty="0" smtClean="0"/>
              <a:t>：</a:t>
            </a:r>
            <a:endParaRPr lang="zh-CN" altLang="en-US" dirty="0"/>
          </a:p>
        </p:txBody>
      </p:sp>
      <p:sp>
        <p:nvSpPr>
          <p:cNvPr id="5" name="TextBox 4"/>
          <p:cNvSpPr txBox="1"/>
          <p:nvPr/>
        </p:nvSpPr>
        <p:spPr>
          <a:xfrm>
            <a:off x="911424" y="2924944"/>
            <a:ext cx="461665" cy="2227024"/>
          </a:xfrm>
          <a:prstGeom prst="rect">
            <a:avLst/>
          </a:prstGeom>
          <a:noFill/>
        </p:spPr>
        <p:txBody>
          <a:bodyPr vert="eaVert" wrap="square" rtlCol="0">
            <a:spAutoFit/>
          </a:bodyPr>
          <a:lstStyle/>
          <a:p>
            <a:r>
              <a:rPr lang="zh-CN" altLang="en-US" dirty="0" smtClean="0"/>
              <a:t>自动喷水灭火系统</a:t>
            </a:r>
            <a:endParaRPr lang="zh-CN" altLang="en-US" dirty="0"/>
          </a:p>
        </p:txBody>
      </p:sp>
      <p:cxnSp>
        <p:nvCxnSpPr>
          <p:cNvPr id="8" name="肘形连接符 7"/>
          <p:cNvCxnSpPr/>
          <p:nvPr/>
        </p:nvCxnSpPr>
        <p:spPr>
          <a:xfrm>
            <a:off x="1487488" y="3933056"/>
            <a:ext cx="1656184" cy="115212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flipV="1">
            <a:off x="1487488" y="2780928"/>
            <a:ext cx="1656184" cy="115212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143672" y="2636912"/>
            <a:ext cx="1107996" cy="369332"/>
          </a:xfrm>
          <a:prstGeom prst="rect">
            <a:avLst/>
          </a:prstGeom>
          <a:noFill/>
        </p:spPr>
        <p:txBody>
          <a:bodyPr wrap="none" rtlCol="0">
            <a:spAutoFit/>
          </a:bodyPr>
          <a:lstStyle/>
          <a:p>
            <a:r>
              <a:rPr lang="zh-CN" altLang="en-US" dirty="0" smtClean="0"/>
              <a:t>闭式系统</a:t>
            </a:r>
            <a:endParaRPr lang="zh-CN" altLang="en-US" dirty="0"/>
          </a:p>
        </p:txBody>
      </p:sp>
      <p:sp>
        <p:nvSpPr>
          <p:cNvPr id="16" name="TextBox 15"/>
          <p:cNvSpPr txBox="1"/>
          <p:nvPr/>
        </p:nvSpPr>
        <p:spPr>
          <a:xfrm>
            <a:off x="3143672" y="4931876"/>
            <a:ext cx="1107996" cy="369332"/>
          </a:xfrm>
          <a:prstGeom prst="rect">
            <a:avLst/>
          </a:prstGeom>
          <a:noFill/>
        </p:spPr>
        <p:txBody>
          <a:bodyPr wrap="none" rtlCol="0">
            <a:spAutoFit/>
          </a:bodyPr>
          <a:lstStyle/>
          <a:p>
            <a:r>
              <a:rPr lang="zh-CN" altLang="en-US" dirty="0" smtClean="0"/>
              <a:t>开式系统</a:t>
            </a:r>
            <a:endParaRPr lang="zh-CN" altLang="en-US" dirty="0"/>
          </a:p>
        </p:txBody>
      </p:sp>
      <p:cxnSp>
        <p:nvCxnSpPr>
          <p:cNvPr id="28" name="直接箭头连接符 27"/>
          <p:cNvCxnSpPr/>
          <p:nvPr/>
        </p:nvCxnSpPr>
        <p:spPr>
          <a:xfrm flipV="1">
            <a:off x="4224298" y="1988840"/>
            <a:ext cx="1944216"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4296306" y="2492896"/>
            <a:ext cx="1872208"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4296306" y="2924944"/>
            <a:ext cx="194421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4224298" y="3140968"/>
            <a:ext cx="1944216"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4296306" y="3068960"/>
            <a:ext cx="1944216"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6312783" y="1772816"/>
            <a:ext cx="2836033" cy="369332"/>
          </a:xfrm>
          <a:prstGeom prst="rect">
            <a:avLst/>
          </a:prstGeom>
          <a:noFill/>
        </p:spPr>
        <p:txBody>
          <a:bodyPr wrap="none" rtlCol="0">
            <a:spAutoFit/>
          </a:bodyPr>
          <a:lstStyle/>
          <a:p>
            <a:r>
              <a:rPr lang="zh-CN" altLang="en-US" b="1" dirty="0" smtClean="0">
                <a:solidFill>
                  <a:srgbClr val="FF0000"/>
                </a:solidFill>
              </a:rPr>
              <a:t>湿式系统（</a:t>
            </a:r>
            <a:r>
              <a:rPr lang="en-US" altLang="zh-CN" b="1" dirty="0" smtClean="0">
                <a:solidFill>
                  <a:srgbClr val="FF0000"/>
                </a:solidFill>
              </a:rPr>
              <a:t>A-5</a:t>
            </a:r>
            <a:r>
              <a:rPr lang="zh-CN" altLang="en-US" b="1" dirty="0" smtClean="0">
                <a:solidFill>
                  <a:srgbClr val="FF0000"/>
                </a:solidFill>
              </a:rPr>
              <a:t>数据中心）</a:t>
            </a:r>
            <a:endParaRPr lang="zh-CN" altLang="en-US" b="1" dirty="0">
              <a:solidFill>
                <a:srgbClr val="FF0000"/>
              </a:solidFill>
            </a:endParaRPr>
          </a:p>
        </p:txBody>
      </p:sp>
      <p:sp>
        <p:nvSpPr>
          <p:cNvPr id="68" name="TextBox 67"/>
          <p:cNvSpPr txBox="1"/>
          <p:nvPr/>
        </p:nvSpPr>
        <p:spPr>
          <a:xfrm>
            <a:off x="6384538" y="2276872"/>
            <a:ext cx="1107996" cy="369332"/>
          </a:xfrm>
          <a:prstGeom prst="rect">
            <a:avLst/>
          </a:prstGeom>
          <a:noFill/>
        </p:spPr>
        <p:txBody>
          <a:bodyPr wrap="none" rtlCol="0">
            <a:spAutoFit/>
          </a:bodyPr>
          <a:lstStyle/>
          <a:p>
            <a:r>
              <a:rPr lang="zh-CN" altLang="en-US" dirty="0" smtClean="0"/>
              <a:t>干式系统</a:t>
            </a:r>
            <a:endParaRPr lang="zh-CN" altLang="en-US" dirty="0"/>
          </a:p>
        </p:txBody>
      </p:sp>
      <p:sp>
        <p:nvSpPr>
          <p:cNvPr id="69" name="TextBox 68"/>
          <p:cNvSpPr txBox="1"/>
          <p:nvPr/>
        </p:nvSpPr>
        <p:spPr>
          <a:xfrm>
            <a:off x="6312530" y="2780928"/>
            <a:ext cx="1338828" cy="369332"/>
          </a:xfrm>
          <a:prstGeom prst="rect">
            <a:avLst/>
          </a:prstGeom>
          <a:noFill/>
        </p:spPr>
        <p:txBody>
          <a:bodyPr wrap="none" rtlCol="0">
            <a:spAutoFit/>
          </a:bodyPr>
          <a:lstStyle/>
          <a:p>
            <a:r>
              <a:rPr lang="zh-CN" altLang="en-US" dirty="0" smtClean="0"/>
              <a:t>预作用系统</a:t>
            </a:r>
            <a:endParaRPr lang="zh-CN" altLang="en-US" dirty="0"/>
          </a:p>
        </p:txBody>
      </p:sp>
      <p:sp>
        <p:nvSpPr>
          <p:cNvPr id="70" name="TextBox 69"/>
          <p:cNvSpPr txBox="1"/>
          <p:nvPr/>
        </p:nvSpPr>
        <p:spPr>
          <a:xfrm>
            <a:off x="6312530" y="3356992"/>
            <a:ext cx="2262158" cy="369332"/>
          </a:xfrm>
          <a:prstGeom prst="rect">
            <a:avLst/>
          </a:prstGeom>
          <a:noFill/>
        </p:spPr>
        <p:txBody>
          <a:bodyPr wrap="none" rtlCol="0">
            <a:spAutoFit/>
          </a:bodyPr>
          <a:lstStyle/>
          <a:p>
            <a:r>
              <a:rPr lang="zh-CN" altLang="en-US" dirty="0" smtClean="0"/>
              <a:t>重复启闭预作用系统</a:t>
            </a:r>
            <a:endParaRPr lang="zh-CN" altLang="en-US" dirty="0"/>
          </a:p>
        </p:txBody>
      </p:sp>
      <p:sp>
        <p:nvSpPr>
          <p:cNvPr id="71" name="TextBox 70"/>
          <p:cNvSpPr txBox="1"/>
          <p:nvPr/>
        </p:nvSpPr>
        <p:spPr>
          <a:xfrm>
            <a:off x="6240522" y="3933056"/>
            <a:ext cx="2563522" cy="369332"/>
          </a:xfrm>
          <a:prstGeom prst="rect">
            <a:avLst/>
          </a:prstGeom>
          <a:noFill/>
        </p:spPr>
        <p:txBody>
          <a:bodyPr wrap="none" rtlCol="0">
            <a:spAutoFit/>
          </a:bodyPr>
          <a:lstStyle/>
          <a:p>
            <a:r>
              <a:rPr lang="zh-CN" altLang="en-US" dirty="0" smtClean="0"/>
              <a:t>自动喷水</a:t>
            </a:r>
            <a:r>
              <a:rPr lang="en-US" altLang="zh-CN" dirty="0" smtClean="0"/>
              <a:t>-</a:t>
            </a:r>
            <a:r>
              <a:rPr lang="zh-CN" altLang="en-US" dirty="0" smtClean="0"/>
              <a:t>泡沫联动系统</a:t>
            </a:r>
            <a:endParaRPr lang="zh-CN" altLang="en-US" dirty="0"/>
          </a:p>
        </p:txBody>
      </p:sp>
      <p:cxnSp>
        <p:nvCxnSpPr>
          <p:cNvPr id="72" name="直接箭头连接符 71"/>
          <p:cNvCxnSpPr/>
          <p:nvPr/>
        </p:nvCxnSpPr>
        <p:spPr>
          <a:xfrm flipV="1">
            <a:off x="4368061" y="4941168"/>
            <a:ext cx="864096" cy="1440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4368061" y="5301208"/>
            <a:ext cx="792088"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5448181" y="4725144"/>
            <a:ext cx="1107996" cy="369332"/>
          </a:xfrm>
          <a:prstGeom prst="rect">
            <a:avLst/>
          </a:prstGeom>
          <a:noFill/>
        </p:spPr>
        <p:txBody>
          <a:bodyPr wrap="none" rtlCol="0">
            <a:spAutoFit/>
          </a:bodyPr>
          <a:lstStyle/>
          <a:p>
            <a:r>
              <a:rPr lang="zh-CN" altLang="en-US" dirty="0" smtClean="0"/>
              <a:t>雨淋系统</a:t>
            </a:r>
            <a:endParaRPr lang="zh-CN" altLang="en-US" dirty="0"/>
          </a:p>
        </p:txBody>
      </p:sp>
      <p:sp>
        <p:nvSpPr>
          <p:cNvPr id="80" name="TextBox 79"/>
          <p:cNvSpPr txBox="1"/>
          <p:nvPr/>
        </p:nvSpPr>
        <p:spPr>
          <a:xfrm>
            <a:off x="5448181" y="5445224"/>
            <a:ext cx="1107996" cy="369332"/>
          </a:xfrm>
          <a:prstGeom prst="rect">
            <a:avLst/>
          </a:prstGeom>
          <a:noFill/>
        </p:spPr>
        <p:txBody>
          <a:bodyPr wrap="none" rtlCol="0">
            <a:spAutoFit/>
          </a:bodyPr>
          <a:lstStyle/>
          <a:p>
            <a:r>
              <a:rPr lang="zh-CN" altLang="en-US" dirty="0" smtClean="0"/>
              <a:t>雨幕系统</a:t>
            </a:r>
            <a:endParaRPr lang="zh-CN" altLang="en-US" dirty="0"/>
          </a:p>
        </p:txBody>
      </p:sp>
      <p:sp>
        <p:nvSpPr>
          <p:cNvPr id="83" name="TextBox 82"/>
          <p:cNvSpPr txBox="1"/>
          <p:nvPr/>
        </p:nvSpPr>
        <p:spPr>
          <a:xfrm>
            <a:off x="8995410" y="1828165"/>
            <a:ext cx="1764665" cy="1322070"/>
          </a:xfrm>
          <a:prstGeom prst="rect">
            <a:avLst/>
          </a:prstGeom>
          <a:noFill/>
        </p:spPr>
        <p:txBody>
          <a:bodyPr wrap="square" rtlCol="0">
            <a:spAutoFit/>
          </a:bodyPr>
          <a:lstStyle/>
          <a:p>
            <a:r>
              <a:rPr lang="zh-CN" altLang="en-US" sz="2000" b="1" dirty="0" smtClean="0">
                <a:solidFill>
                  <a:srgbClr val="FF0000"/>
                </a:solidFill>
                <a:latin typeface="华文仿宋" panose="02010600040101010101" pitchFamily="2" charset="-122"/>
                <a:ea typeface="华文仿宋" panose="02010600040101010101" pitchFamily="2" charset="-122"/>
              </a:rPr>
              <a:t>注：</a:t>
            </a:r>
            <a:r>
              <a:rPr lang="en-US" altLang="zh-CN" sz="2000" b="1" dirty="0" smtClean="0">
                <a:solidFill>
                  <a:srgbClr val="FF0000"/>
                </a:solidFill>
                <a:latin typeface="华文仿宋" panose="02010600040101010101" pitchFamily="2" charset="-122"/>
                <a:ea typeface="华文仿宋" panose="02010600040101010101" pitchFamily="2" charset="-122"/>
              </a:rPr>
              <a:t>A-5</a:t>
            </a:r>
            <a:r>
              <a:rPr lang="zh-CN" altLang="en-US" sz="2000" b="1" dirty="0" smtClean="0">
                <a:solidFill>
                  <a:srgbClr val="FF0000"/>
                </a:solidFill>
                <a:latin typeface="华文仿宋" panose="02010600040101010101" pitchFamily="2" charset="-122"/>
                <a:ea typeface="华文仿宋" panose="02010600040101010101" pitchFamily="2" charset="-122"/>
              </a:rPr>
              <a:t>数据中心采用湿式自动喷水灭火系统</a:t>
            </a:r>
            <a:endParaRPr lang="zh-CN" altLang="en-US" sz="2000" dirty="0">
              <a:solidFill>
                <a:srgbClr val="FF0000"/>
              </a:solidFill>
            </a:endParaRPr>
          </a:p>
        </p:txBody>
      </p:sp>
      <p:sp>
        <p:nvSpPr>
          <p:cNvPr id="26" name="TextBox 25"/>
          <p:cNvSpPr txBox="1"/>
          <p:nvPr/>
        </p:nvSpPr>
        <p:spPr>
          <a:xfrm>
            <a:off x="695400" y="1124744"/>
            <a:ext cx="2686954" cy="400110"/>
          </a:xfrm>
          <a:prstGeom prst="rect">
            <a:avLst/>
          </a:prstGeom>
          <a:noFill/>
        </p:spPr>
        <p:txBody>
          <a:bodyPr wrap="none" rtlCol="0">
            <a:spAutoFit/>
          </a:bodyPr>
          <a:lstStyle/>
          <a:p>
            <a:r>
              <a:rPr lang="en-US" altLang="zh-CN" sz="2000" dirty="0" smtClean="0"/>
              <a:t>2.</a:t>
            </a:r>
            <a:r>
              <a:rPr lang="zh-CN" altLang="en-US" sz="2000" dirty="0" smtClean="0"/>
              <a:t>自动喷水系统的分类</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a:solidFill>
                <a:schemeClr val="accent1"/>
              </a:solidFill>
            </a:endParaRPr>
          </a:p>
        </p:txBody>
      </p:sp>
      <p:sp>
        <p:nvSpPr>
          <p:cNvPr id="5" name="TextBox 4"/>
          <p:cNvSpPr txBox="1"/>
          <p:nvPr/>
        </p:nvSpPr>
        <p:spPr>
          <a:xfrm>
            <a:off x="767408" y="917912"/>
            <a:ext cx="10585176" cy="5940088"/>
          </a:xfrm>
          <a:prstGeom prst="rect">
            <a:avLst/>
          </a:prstGeom>
          <a:noFill/>
        </p:spPr>
        <p:txBody>
          <a:bodyPr wrap="square" rtlCol="0">
            <a:spAutoFit/>
          </a:bodyPr>
          <a:lstStyle/>
          <a:p>
            <a:pPr>
              <a:lnSpc>
                <a:spcPct val="150000"/>
              </a:lnSpc>
            </a:pPr>
            <a:r>
              <a:rPr lang="zh-CN" altLang="en-US" sz="2000" dirty="0" smtClean="0">
                <a:latin typeface="华文仿宋" panose="02010600040101010101" pitchFamily="2" charset="-122"/>
                <a:ea typeface="华文仿宋" panose="02010600040101010101" pitchFamily="2" charset="-122"/>
              </a:rPr>
              <a:t> </a:t>
            </a:r>
            <a:r>
              <a:rPr lang="en-US" altLang="zh-CN" sz="2000" dirty="0" smtClean="0">
                <a:latin typeface="宋体" panose="02010600030101010101" pitchFamily="2" charset="-122"/>
                <a:ea typeface="宋体" panose="02010600030101010101" pitchFamily="2" charset="-122"/>
              </a:rPr>
              <a:t>3.</a:t>
            </a:r>
            <a:r>
              <a:rPr lang="zh-CN" altLang="en-US" sz="2000" dirty="0" smtClean="0">
                <a:latin typeface="宋体" panose="02010600030101010101" pitchFamily="2" charset="-122"/>
                <a:ea typeface="宋体" panose="02010600030101010101" pitchFamily="2" charset="-122"/>
              </a:rPr>
              <a:t>湿式系统组成和工作原理</a:t>
            </a:r>
            <a:endParaRPr lang="en-US" altLang="zh-CN" sz="2000" dirty="0" smtClean="0">
              <a:latin typeface="宋体" panose="02010600030101010101" pitchFamily="2" charset="-122"/>
              <a:ea typeface="宋体" panose="02010600030101010101" pitchFamily="2" charset="-122"/>
            </a:endParaRPr>
          </a:p>
          <a:p>
            <a:pPr indent="457200">
              <a:lnSpc>
                <a:spcPct val="150000"/>
              </a:lnSpc>
            </a:pPr>
            <a:r>
              <a:rPr lang="zh-CN" altLang="en-US" sz="2000" dirty="0" smtClean="0">
                <a:latin typeface="华文仿宋" panose="02010600040101010101" pitchFamily="2" charset="-122"/>
                <a:ea typeface="华文仿宋" panose="02010600040101010101" pitchFamily="2" charset="-122"/>
              </a:rPr>
              <a:t> </a:t>
            </a:r>
            <a:r>
              <a:rPr lang="zh-CN" altLang="en-US" sz="2000" dirty="0" smtClean="0">
                <a:latin typeface="宋体" panose="02010600030101010101" pitchFamily="2" charset="-122"/>
                <a:ea typeface="宋体" panose="02010600030101010101" pitchFamily="2" charset="-122"/>
              </a:rPr>
              <a:t>湿式系统由湿式报警阀组、闭式喷头、水流指示器、控制阀门、末端试水装置、管道和供水设施等组成。系统的管道内充满有压水，一旦发生火灾，喷头动作后立即喷水。</a:t>
            </a:r>
            <a:endParaRPr lang="en-US" altLang="zh-CN" sz="2000" dirty="0" smtClean="0">
              <a:latin typeface="宋体" panose="02010600030101010101" pitchFamily="2" charset="-122"/>
              <a:ea typeface="宋体" panose="02010600030101010101" pitchFamily="2" charset="-122"/>
            </a:endParaRPr>
          </a:p>
          <a:p>
            <a:pPr indent="457200">
              <a:lnSpc>
                <a:spcPct val="150000"/>
              </a:lnSpc>
            </a:pPr>
            <a:r>
              <a:rPr lang="zh-CN" altLang="en-US" sz="2000" dirty="0" smtClean="0">
                <a:latin typeface="宋体" panose="02010600030101010101" pitchFamily="2" charset="-122"/>
                <a:ea typeface="宋体" panose="02010600030101010101" pitchFamily="2" charset="-122"/>
              </a:rPr>
              <a:t>在环境温度不低于</a:t>
            </a:r>
            <a:r>
              <a:rPr lang="en-US" altLang="zh-CN" sz="2000" dirty="0" smtClean="0">
                <a:latin typeface="宋体" panose="02010600030101010101" pitchFamily="2" charset="-122"/>
                <a:ea typeface="宋体" panose="02010600030101010101" pitchFamily="2" charset="-122"/>
              </a:rPr>
              <a:t>4℃</a:t>
            </a:r>
            <a:r>
              <a:rPr lang="zh-CN" altLang="en-US" sz="2000" dirty="0" smtClean="0">
                <a:latin typeface="宋体" panose="02010600030101010101" pitchFamily="2" charset="-122"/>
                <a:ea typeface="宋体" panose="02010600030101010101" pitchFamily="2" charset="-122"/>
              </a:rPr>
              <a:t>、不高于</a:t>
            </a:r>
            <a:r>
              <a:rPr lang="en-US" altLang="zh-CN" sz="2000" dirty="0" smtClean="0">
                <a:latin typeface="宋体" panose="02010600030101010101" pitchFamily="2" charset="-122"/>
                <a:ea typeface="宋体" panose="02010600030101010101" pitchFamily="2" charset="-122"/>
              </a:rPr>
              <a:t>70℃</a:t>
            </a:r>
            <a:r>
              <a:rPr lang="zh-CN" altLang="en-US" sz="2000" dirty="0" smtClean="0">
                <a:latin typeface="宋体" panose="02010600030101010101" pitchFamily="2" charset="-122"/>
                <a:ea typeface="宋体" panose="02010600030101010101" pitchFamily="2" charset="-122"/>
              </a:rPr>
              <a:t>的建筑物和场所</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不能用水扑救的建筑物和场所除外湿式系统使用范围</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都可以采用湿式系统。该系统局部应用时，适用于室内最大净空高度不超过</a:t>
            </a:r>
            <a:r>
              <a:rPr lang="en-US" altLang="zh-CN" sz="2000" dirty="0" smtClean="0">
                <a:latin typeface="宋体" panose="02010600030101010101" pitchFamily="2" charset="-122"/>
                <a:ea typeface="宋体" panose="02010600030101010101" pitchFamily="2" charset="-122"/>
              </a:rPr>
              <a:t>8m</a:t>
            </a:r>
            <a:r>
              <a:rPr lang="zh-CN" altLang="en-US" sz="2000" dirty="0" smtClean="0">
                <a:latin typeface="宋体" panose="02010600030101010101" pitchFamily="2" charset="-122"/>
                <a:ea typeface="宋体" panose="02010600030101010101" pitchFamily="2" charset="-122"/>
              </a:rPr>
              <a:t>、总建筑面积不超过</a:t>
            </a:r>
            <a:r>
              <a:rPr lang="en-US" altLang="zh-CN" sz="2000" dirty="0" smtClean="0">
                <a:latin typeface="宋体" panose="02010600030101010101" pitchFamily="2" charset="-122"/>
                <a:ea typeface="宋体" panose="02010600030101010101" pitchFamily="2" charset="-122"/>
              </a:rPr>
              <a:t>1000㎡</a:t>
            </a:r>
            <a:r>
              <a:rPr lang="zh-CN" altLang="en-US" sz="2000" dirty="0" smtClean="0">
                <a:latin typeface="宋体" panose="02010600030101010101" pitchFamily="2" charset="-122"/>
                <a:ea typeface="宋体" panose="02010600030101010101" pitchFamily="2" charset="-122"/>
              </a:rPr>
              <a:t>的民用建筑中的轻危险级或中危险级</a:t>
            </a:r>
            <a:r>
              <a:rPr lang="en-US" altLang="zh-CN" sz="2000" dirty="0" smtClean="0">
                <a:latin typeface="宋体" panose="02010600030101010101" pitchFamily="2" charset="-122"/>
                <a:ea typeface="宋体" panose="02010600030101010101" pitchFamily="2" charset="-122"/>
              </a:rPr>
              <a:t>Ⅰ</a:t>
            </a:r>
            <a:r>
              <a:rPr lang="zh-CN" altLang="en-US" sz="2000" dirty="0" smtClean="0">
                <a:latin typeface="宋体" panose="02010600030101010101" pitchFamily="2" charset="-122"/>
                <a:ea typeface="宋体" panose="02010600030101010101" pitchFamily="2" charset="-122"/>
              </a:rPr>
              <a:t>级需要局部保护的区域。</a:t>
            </a:r>
            <a:endParaRPr lang="en-US" altLang="zh-CN" sz="2000" dirty="0" smtClean="0">
              <a:latin typeface="宋体" panose="02010600030101010101" pitchFamily="2" charset="-122"/>
              <a:ea typeface="宋体" panose="02010600030101010101" pitchFamily="2" charset="-122"/>
            </a:endParaRPr>
          </a:p>
          <a:p>
            <a:pPr indent="457200">
              <a:lnSpc>
                <a:spcPct val="150000"/>
              </a:lnSpc>
            </a:pPr>
            <a:r>
              <a:rPr lang="zh-CN" altLang="en-US" sz="2000" dirty="0" smtClean="0">
                <a:latin typeface="宋体" panose="02010600030101010101" pitchFamily="2" charset="-122"/>
                <a:ea typeface="宋体" panose="02010600030101010101" pitchFamily="2" charset="-122"/>
              </a:rPr>
              <a:t>工作原理</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火灾发生的初期，建筑物的温度随之不断上升，当温度上升到以闭式喷头温感元件爆破或熔化脱落时，喷头即自动喷水灭火。该系统结构简单，使用方便、可靠，便于施工，容易管理，灭火速度快，控火效率高，比较经济，适用范围广，占整个自动喷水灭火系统的</a:t>
            </a:r>
            <a:r>
              <a:rPr lang="en-US" altLang="zh-CN" sz="2000" dirty="0" smtClean="0">
                <a:latin typeface="宋体" panose="02010600030101010101" pitchFamily="2" charset="-122"/>
                <a:ea typeface="宋体" panose="02010600030101010101" pitchFamily="2" charset="-122"/>
              </a:rPr>
              <a:t>75%</a:t>
            </a:r>
            <a:r>
              <a:rPr lang="zh-CN" altLang="en-US" sz="2000" dirty="0" smtClean="0">
                <a:latin typeface="宋体" panose="02010600030101010101" pitchFamily="2" charset="-122"/>
                <a:ea typeface="宋体" panose="02010600030101010101" pitchFamily="2" charset="-122"/>
              </a:rPr>
              <a:t>以上，适合安装在能用水灭火的建筑物、构筑物内。</a:t>
            </a:r>
            <a:endParaRPr lang="zh-CN" altLang="en-US" sz="2000" dirty="0" smtClean="0">
              <a:latin typeface="宋体" panose="02010600030101010101" pitchFamily="2" charset="-122"/>
              <a:ea typeface="宋体" panose="02010600030101010101" pitchFamily="2" charset="-122"/>
            </a:endParaRPr>
          </a:p>
          <a:p>
            <a:pPr indent="457200">
              <a:lnSpc>
                <a:spcPct val="150000"/>
              </a:lnSpc>
            </a:pPr>
            <a:endParaRPr lang="zh-CN" altLang="en-US" sz="2000" dirty="0" smtClean="0"/>
          </a:p>
          <a:p>
            <a:pPr indent="457200"/>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a:solidFill>
                <a:schemeClr val="accent1"/>
              </a:solidFill>
            </a:endParaRPr>
          </a:p>
        </p:txBody>
      </p:sp>
      <p:sp>
        <p:nvSpPr>
          <p:cNvPr id="5" name="TextBox 4"/>
          <p:cNvSpPr txBox="1"/>
          <p:nvPr/>
        </p:nvSpPr>
        <p:spPr>
          <a:xfrm>
            <a:off x="4943872" y="1412776"/>
            <a:ext cx="6048672" cy="4442242"/>
          </a:xfrm>
          <a:prstGeom prst="rect">
            <a:avLst/>
          </a:prstGeom>
          <a:noFill/>
        </p:spPr>
        <p:txBody>
          <a:bodyPr wrap="square" rtlCol="0">
            <a:spAutoFit/>
          </a:bodyPr>
          <a:lstStyle/>
          <a:p>
            <a:pPr>
              <a:lnSpc>
                <a:spcPct val="200000"/>
              </a:lnSpc>
            </a:pPr>
            <a:r>
              <a:rPr lang="zh-CN" altLang="en-US" dirty="0" smtClean="0"/>
              <a:t>湿式报警阀：</a:t>
            </a:r>
            <a:endParaRPr lang="en-US" altLang="zh-CN" dirty="0" smtClean="0"/>
          </a:p>
          <a:p>
            <a:pPr indent="457200">
              <a:lnSpc>
                <a:spcPct val="200000"/>
              </a:lnSpc>
            </a:pPr>
            <a:r>
              <a:rPr lang="zh-CN" altLang="en-US" dirty="0" smtClean="0"/>
              <a:t>是一个允许水流单向流动的单向阀，上下均有压力表。与它相连的有一套报警装置，有阀门、延时器、压力开关、水力警铃组成。平时报警阀上下压力平衡，当喷头喷水时，阀门上方压力下降，阀门就会打开，下方的水便会向上流动，一部分水就会进入报警管道里来引发压力开关和水力警铃。压力开关动作能直接启动喷淋泵，水力警铃发出声响能提醒周围人群。</a:t>
            </a:r>
            <a:endParaRPr lang="zh-CN" altLang="en-US" dirty="0"/>
          </a:p>
        </p:txBody>
      </p:sp>
      <p:sp>
        <p:nvSpPr>
          <p:cNvPr id="7" name="TextBox 6"/>
          <p:cNvSpPr txBox="1"/>
          <p:nvPr/>
        </p:nvSpPr>
        <p:spPr>
          <a:xfrm>
            <a:off x="1919536" y="5579948"/>
            <a:ext cx="1338828" cy="369332"/>
          </a:xfrm>
          <a:prstGeom prst="rect">
            <a:avLst/>
          </a:prstGeom>
          <a:noFill/>
        </p:spPr>
        <p:txBody>
          <a:bodyPr wrap="none" rtlCol="0">
            <a:spAutoFit/>
          </a:bodyPr>
          <a:lstStyle/>
          <a:p>
            <a:r>
              <a:rPr lang="zh-CN" altLang="en-US" dirty="0" smtClean="0"/>
              <a:t>湿式报警阀</a:t>
            </a:r>
            <a:endParaRPr lang="zh-CN" altLang="en-US" dirty="0"/>
          </a:p>
        </p:txBody>
      </p:sp>
      <p:pic>
        <p:nvPicPr>
          <p:cNvPr id="3" name="图片 2"/>
          <p:cNvPicPr>
            <a:picLocks noChangeAspect="1"/>
          </p:cNvPicPr>
          <p:nvPr/>
        </p:nvPicPr>
        <p:blipFill>
          <a:blip r:embed="rId1" cstate="print"/>
          <a:stretch>
            <a:fillRect/>
          </a:stretch>
        </p:blipFill>
        <p:spPr>
          <a:xfrm>
            <a:off x="1409700" y="1717675"/>
            <a:ext cx="2766695" cy="36899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a:solidFill>
                <a:schemeClr val="accent1"/>
              </a:solidFill>
            </a:endParaRPr>
          </a:p>
        </p:txBody>
      </p:sp>
      <p:pic>
        <p:nvPicPr>
          <p:cNvPr id="7" name="图片 6" descr="微信图片_201903091608353.jpg"/>
          <p:cNvPicPr>
            <a:picLocks noChangeAspect="1"/>
          </p:cNvPicPr>
          <p:nvPr/>
        </p:nvPicPr>
        <p:blipFill>
          <a:blip r:embed="rId1" cstate="print"/>
          <a:stretch>
            <a:fillRect/>
          </a:stretch>
        </p:blipFill>
        <p:spPr>
          <a:xfrm>
            <a:off x="1055439" y="1844824"/>
            <a:ext cx="2019965" cy="3240360"/>
          </a:xfrm>
          <a:prstGeom prst="rect">
            <a:avLst/>
          </a:prstGeom>
        </p:spPr>
      </p:pic>
      <p:sp>
        <p:nvSpPr>
          <p:cNvPr id="8" name="TextBox 7"/>
          <p:cNvSpPr txBox="1"/>
          <p:nvPr/>
        </p:nvSpPr>
        <p:spPr>
          <a:xfrm>
            <a:off x="4079776" y="1700808"/>
            <a:ext cx="6912768" cy="3970318"/>
          </a:xfrm>
          <a:prstGeom prst="rect">
            <a:avLst/>
          </a:prstGeom>
          <a:noFill/>
        </p:spPr>
        <p:txBody>
          <a:bodyPr wrap="square" rtlCol="0">
            <a:spAutoFit/>
          </a:bodyPr>
          <a:lstStyle/>
          <a:p>
            <a:pPr>
              <a:lnSpc>
                <a:spcPct val="200000"/>
              </a:lnSpc>
            </a:pPr>
            <a:r>
              <a:rPr lang="zh-CN" altLang="en-US" dirty="0" smtClean="0"/>
              <a:t>洒水喷头：</a:t>
            </a:r>
            <a:endParaRPr lang="en-US" altLang="zh-CN" dirty="0" smtClean="0"/>
          </a:p>
          <a:p>
            <a:pPr>
              <a:lnSpc>
                <a:spcPct val="200000"/>
              </a:lnSpc>
            </a:pPr>
            <a:r>
              <a:rPr lang="zh-CN" altLang="en-US" dirty="0" smtClean="0"/>
              <a:t>           在整套系统中，只有喷头会经常出现在我们的视线。因为灭火所用的水就是由它而出，就是由它来感应现场的状况来带动整套系统运作的。我们平时见的多的一般是吊顶型喷头，直接安装在吊顶下方，看起来也比较美观。在喷头内部有感应温度的玻璃球，常见的一般是</a:t>
            </a:r>
            <a:r>
              <a:rPr lang="en-US" altLang="zh-CN" dirty="0" smtClean="0"/>
              <a:t>68</a:t>
            </a:r>
            <a:r>
              <a:rPr lang="zh-CN" altLang="en-US" dirty="0" smtClean="0"/>
              <a:t>度。也就是当喷头周围温度达到</a:t>
            </a:r>
            <a:r>
              <a:rPr lang="en-US" altLang="zh-CN" dirty="0" smtClean="0"/>
              <a:t>68</a:t>
            </a:r>
            <a:r>
              <a:rPr lang="zh-CN" altLang="en-US" dirty="0" smtClean="0"/>
              <a:t>度，玻璃球就会受热膨胀炸裂，那么水就会自动从喷头喷出了。</a:t>
            </a:r>
            <a:endParaRPr lang="zh-CN" altLang="en-US" dirty="0"/>
          </a:p>
        </p:txBody>
      </p:sp>
      <p:sp>
        <p:nvSpPr>
          <p:cNvPr id="9" name="TextBox 8"/>
          <p:cNvSpPr txBox="1"/>
          <p:nvPr/>
        </p:nvSpPr>
        <p:spPr>
          <a:xfrm>
            <a:off x="1343472" y="5373216"/>
            <a:ext cx="1572866" cy="369332"/>
          </a:xfrm>
          <a:prstGeom prst="rect">
            <a:avLst/>
          </a:prstGeom>
          <a:noFill/>
        </p:spPr>
        <p:txBody>
          <a:bodyPr wrap="none" rtlCol="0">
            <a:spAutoFit/>
          </a:bodyPr>
          <a:lstStyle/>
          <a:p>
            <a:r>
              <a:rPr lang="zh-CN" altLang="en-US" dirty="0" smtClean="0"/>
              <a:t>洒水喷头</a:t>
            </a:r>
            <a:r>
              <a:rPr lang="en-US" altLang="zh-CN" dirty="0" smtClean="0"/>
              <a:t>68</a:t>
            </a:r>
            <a:r>
              <a:rPr lang="zh-CN" altLang="en-US" dirty="0" smtClean="0"/>
              <a:t>℃</a:t>
            </a:r>
            <a:endParaRPr lang="zh-CN" altLang="en-US" dirty="0"/>
          </a:p>
        </p:txBody>
      </p:sp>
      <p:sp>
        <p:nvSpPr>
          <p:cNvPr id="10" name="矩形 9"/>
          <p:cNvSpPr/>
          <p:nvPr/>
        </p:nvSpPr>
        <p:spPr>
          <a:xfrm>
            <a:off x="623392" y="1052736"/>
            <a:ext cx="2262158" cy="369332"/>
          </a:xfrm>
          <a:prstGeom prst="rect">
            <a:avLst/>
          </a:prstGeom>
        </p:spPr>
        <p:txBody>
          <a:bodyPr wrap="none">
            <a:spAutoFit/>
          </a:bodyPr>
          <a:lstStyle/>
          <a:p>
            <a:r>
              <a:rPr lang="en-US" altLang="zh-CN" dirty="0" smtClean="0">
                <a:latin typeface="宋体" panose="02010600030101010101" pitchFamily="2" charset="-122"/>
                <a:ea typeface="宋体" panose="02010600030101010101" pitchFamily="2" charset="-122"/>
              </a:rPr>
              <a:t>4.</a:t>
            </a:r>
            <a:r>
              <a:rPr lang="zh-CN" altLang="en-US" dirty="0" smtClean="0">
                <a:latin typeface="宋体" panose="02010600030101010101" pitchFamily="2" charset="-122"/>
                <a:ea typeface="宋体" panose="02010600030101010101" pitchFamily="2" charset="-122"/>
              </a:rPr>
              <a:t>湿式系统组成介绍</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830997"/>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a:p>
            <a:endParaRPr lang="zh-CN" altLang="en-US" sz="2400" b="1" dirty="0">
              <a:solidFill>
                <a:schemeClr val="accent1"/>
              </a:solidFill>
            </a:endParaRPr>
          </a:p>
        </p:txBody>
      </p:sp>
      <p:pic>
        <p:nvPicPr>
          <p:cNvPr id="4" name="图片 3" descr="微信图片_20190309160835.jpg"/>
          <p:cNvPicPr>
            <a:picLocks noChangeAspect="1"/>
          </p:cNvPicPr>
          <p:nvPr/>
        </p:nvPicPr>
        <p:blipFill>
          <a:blip r:embed="rId1" cstate="print"/>
          <a:stretch>
            <a:fillRect/>
          </a:stretch>
        </p:blipFill>
        <p:spPr>
          <a:xfrm>
            <a:off x="1559496" y="3501008"/>
            <a:ext cx="1998222" cy="2664296"/>
          </a:xfrm>
          <a:prstGeom prst="rect">
            <a:avLst/>
          </a:prstGeom>
        </p:spPr>
      </p:pic>
      <p:sp>
        <p:nvSpPr>
          <p:cNvPr id="5" name="TextBox 4"/>
          <p:cNvSpPr txBox="1"/>
          <p:nvPr/>
        </p:nvSpPr>
        <p:spPr>
          <a:xfrm>
            <a:off x="1271464" y="1124744"/>
            <a:ext cx="9721080" cy="2122376"/>
          </a:xfrm>
          <a:prstGeom prst="rect">
            <a:avLst/>
          </a:prstGeom>
          <a:noFill/>
        </p:spPr>
        <p:txBody>
          <a:bodyPr wrap="square" rtlCol="0">
            <a:spAutoFit/>
          </a:bodyPr>
          <a:lstStyle/>
          <a:p>
            <a:pPr indent="457200">
              <a:lnSpc>
                <a:spcPct val="150000"/>
              </a:lnSpc>
            </a:pPr>
            <a:r>
              <a:rPr lang="zh-CN" altLang="en-US" dirty="0" smtClean="0"/>
              <a:t>与喷头连接就是相应的消防管道了，管道的半径大小与它所承载的喷头数量有关，数量越多，半径越大。系统一般按楼层划分区域，在每个区域初始位置会有信号阀和水流指示器。信号阀是用来控制此区域的水量，阀门的启闭状态会以信号方式传至消防控制室。水流指示器是用来感应此区域的水流状况，当喷头开始喷水时，管道内的水开始流动，水流指示器就会产生信号通知控制室。</a:t>
            </a:r>
            <a:endParaRPr lang="zh-CN" altLang="en-US" dirty="0"/>
          </a:p>
        </p:txBody>
      </p:sp>
      <p:pic>
        <p:nvPicPr>
          <p:cNvPr id="7" name="图片 6" descr="微信图片_20190310230011.jpg"/>
          <p:cNvPicPr>
            <a:picLocks noChangeAspect="1"/>
          </p:cNvPicPr>
          <p:nvPr/>
        </p:nvPicPr>
        <p:blipFill>
          <a:blip r:embed="rId2" cstate="print"/>
          <a:stretch>
            <a:fillRect/>
          </a:stretch>
        </p:blipFill>
        <p:spPr>
          <a:xfrm>
            <a:off x="4439816" y="3501008"/>
            <a:ext cx="3456384" cy="2649960"/>
          </a:xfrm>
          <a:prstGeom prst="rect">
            <a:avLst/>
          </a:prstGeom>
        </p:spPr>
      </p:pic>
      <p:pic>
        <p:nvPicPr>
          <p:cNvPr id="8" name="图片 7" descr="微信图片_20190310225955.jpg"/>
          <p:cNvPicPr>
            <a:picLocks noChangeAspect="1"/>
          </p:cNvPicPr>
          <p:nvPr/>
        </p:nvPicPr>
        <p:blipFill>
          <a:blip r:embed="rId3" cstate="print"/>
          <a:stretch>
            <a:fillRect/>
          </a:stretch>
        </p:blipFill>
        <p:spPr>
          <a:xfrm>
            <a:off x="8544272" y="3456383"/>
            <a:ext cx="1928813" cy="2636913"/>
          </a:xfrm>
          <a:prstGeom prst="rect">
            <a:avLst/>
          </a:prstGeom>
        </p:spPr>
      </p:pic>
      <p:sp>
        <p:nvSpPr>
          <p:cNvPr id="9" name="TextBox 8"/>
          <p:cNvSpPr txBox="1"/>
          <p:nvPr/>
        </p:nvSpPr>
        <p:spPr>
          <a:xfrm>
            <a:off x="983432" y="4077072"/>
            <a:ext cx="461665" cy="1015663"/>
          </a:xfrm>
          <a:prstGeom prst="rect">
            <a:avLst/>
          </a:prstGeom>
          <a:noFill/>
        </p:spPr>
        <p:txBody>
          <a:bodyPr vert="eaVert" wrap="none" rtlCol="0">
            <a:spAutoFit/>
          </a:bodyPr>
          <a:lstStyle/>
          <a:p>
            <a:r>
              <a:rPr lang="zh-CN" altLang="en-US" dirty="0" smtClean="0"/>
              <a:t>信号蝶阀</a:t>
            </a:r>
            <a:endParaRPr lang="zh-CN" altLang="en-US" dirty="0"/>
          </a:p>
        </p:txBody>
      </p:sp>
      <p:sp>
        <p:nvSpPr>
          <p:cNvPr id="10" name="TextBox 9"/>
          <p:cNvSpPr txBox="1"/>
          <p:nvPr/>
        </p:nvSpPr>
        <p:spPr>
          <a:xfrm>
            <a:off x="3863752" y="4293096"/>
            <a:ext cx="504055" cy="646331"/>
          </a:xfrm>
          <a:prstGeom prst="rect">
            <a:avLst/>
          </a:prstGeom>
          <a:noFill/>
        </p:spPr>
        <p:txBody>
          <a:bodyPr wrap="square" rtlCol="0">
            <a:spAutoFit/>
          </a:bodyPr>
          <a:lstStyle/>
          <a:p>
            <a:r>
              <a:rPr lang="zh-CN" altLang="en-US" dirty="0" smtClean="0"/>
              <a:t>管道</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
        <p:nvSpPr>
          <p:cNvPr id="4" name="TextBox 3"/>
          <p:cNvSpPr txBox="1"/>
          <p:nvPr/>
        </p:nvSpPr>
        <p:spPr>
          <a:xfrm>
            <a:off x="5807968" y="2012355"/>
            <a:ext cx="4536504" cy="3969385"/>
          </a:xfrm>
          <a:prstGeom prst="rect">
            <a:avLst/>
          </a:prstGeom>
          <a:noFill/>
        </p:spPr>
        <p:txBody>
          <a:bodyPr wrap="square" rtlCol="0">
            <a:spAutoFit/>
          </a:bodyPr>
          <a:lstStyle/>
          <a:p>
            <a:pPr indent="457200">
              <a:lnSpc>
                <a:spcPct val="200000"/>
              </a:lnSpc>
            </a:pPr>
            <a:r>
              <a:rPr lang="zh-CN" altLang="en-US" dirty="0" smtClean="0"/>
              <a:t>每个区域的末端会有一套末端试水装置，有阀门、管道和压力表组成。用它可以测试整套系统的运行状况，打开阀门，水便流出，和喷头炸裂喷水的效果是一样的。另外通过压力表的示数可以查看此区域的水压值来判断系统是否保持正常的水压，开启末端试水装置，出水压力不应低于</a:t>
            </a:r>
            <a:r>
              <a:rPr lang="en-US" altLang="zh-CN" dirty="0" smtClean="0"/>
              <a:t>0.05Mpa</a:t>
            </a:r>
            <a:r>
              <a:rPr lang="zh-CN" altLang="en-US" dirty="0" smtClean="0"/>
              <a:t>。</a:t>
            </a:r>
            <a:endParaRPr lang="zh-CN" altLang="en-US" dirty="0"/>
          </a:p>
        </p:txBody>
      </p:sp>
      <p:pic>
        <p:nvPicPr>
          <p:cNvPr id="5" name="图片 4" descr="微信图片_201903091608354.jpg"/>
          <p:cNvPicPr>
            <a:picLocks noChangeAspect="1"/>
          </p:cNvPicPr>
          <p:nvPr/>
        </p:nvPicPr>
        <p:blipFill>
          <a:blip r:embed="rId1" cstate="print"/>
          <a:stretch>
            <a:fillRect/>
          </a:stretch>
        </p:blipFill>
        <p:spPr>
          <a:xfrm>
            <a:off x="911424" y="2204864"/>
            <a:ext cx="1728192" cy="2704941"/>
          </a:xfrm>
          <a:prstGeom prst="rect">
            <a:avLst/>
          </a:prstGeom>
        </p:spPr>
      </p:pic>
      <p:pic>
        <p:nvPicPr>
          <p:cNvPr id="7" name="图片 6" descr="微信图片_201903091601061.jpg"/>
          <p:cNvPicPr>
            <a:picLocks noChangeAspect="1"/>
          </p:cNvPicPr>
          <p:nvPr/>
        </p:nvPicPr>
        <p:blipFill>
          <a:blip r:embed="rId2" cstate="print"/>
          <a:stretch>
            <a:fillRect/>
          </a:stretch>
        </p:blipFill>
        <p:spPr>
          <a:xfrm>
            <a:off x="3431704" y="2204864"/>
            <a:ext cx="1872208" cy="2736304"/>
          </a:xfrm>
          <a:prstGeom prst="rect">
            <a:avLst/>
          </a:prstGeom>
        </p:spPr>
      </p:pic>
      <p:sp>
        <p:nvSpPr>
          <p:cNvPr id="8" name="TextBox 7"/>
          <p:cNvSpPr txBox="1"/>
          <p:nvPr/>
        </p:nvSpPr>
        <p:spPr>
          <a:xfrm>
            <a:off x="983432" y="5301208"/>
            <a:ext cx="1569660" cy="369332"/>
          </a:xfrm>
          <a:prstGeom prst="rect">
            <a:avLst/>
          </a:prstGeom>
          <a:noFill/>
        </p:spPr>
        <p:txBody>
          <a:bodyPr wrap="none" rtlCol="0">
            <a:spAutoFit/>
          </a:bodyPr>
          <a:lstStyle/>
          <a:p>
            <a:r>
              <a:rPr lang="zh-CN" altLang="en-US" dirty="0" smtClean="0"/>
              <a:t>末端试水装置</a:t>
            </a:r>
            <a:endParaRPr lang="zh-CN" altLang="en-US" dirty="0"/>
          </a:p>
        </p:txBody>
      </p:sp>
      <p:sp>
        <p:nvSpPr>
          <p:cNvPr id="9" name="TextBox 8"/>
          <p:cNvSpPr txBox="1"/>
          <p:nvPr/>
        </p:nvSpPr>
        <p:spPr>
          <a:xfrm>
            <a:off x="3935760" y="5301208"/>
            <a:ext cx="877163" cy="369332"/>
          </a:xfrm>
          <a:prstGeom prst="rect">
            <a:avLst/>
          </a:prstGeom>
          <a:noFill/>
        </p:spPr>
        <p:txBody>
          <a:bodyPr wrap="none" rtlCol="0">
            <a:spAutoFit/>
          </a:bodyPr>
          <a:lstStyle/>
          <a:p>
            <a:r>
              <a:rPr lang="zh-CN" altLang="en-US" dirty="0" smtClean="0"/>
              <a:t>压力表</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
        <p:nvSpPr>
          <p:cNvPr id="4" name="TextBox 3"/>
          <p:cNvSpPr txBox="1"/>
          <p:nvPr/>
        </p:nvSpPr>
        <p:spPr>
          <a:xfrm>
            <a:off x="894080" y="1124585"/>
            <a:ext cx="10563860" cy="922020"/>
          </a:xfrm>
          <a:prstGeom prst="rect">
            <a:avLst/>
          </a:prstGeom>
          <a:noFill/>
        </p:spPr>
        <p:txBody>
          <a:bodyPr wrap="square" rtlCol="0">
            <a:spAutoFit/>
          </a:bodyPr>
          <a:lstStyle/>
          <a:p>
            <a:pPr indent="457200">
              <a:lnSpc>
                <a:spcPct val="150000"/>
              </a:lnSpc>
            </a:pPr>
            <a:r>
              <a:rPr lang="zh-CN" altLang="en-US" dirty="0" smtClean="0"/>
              <a:t>与报警阀相连的是喷淋泵，喷淋泵一般有两台，</a:t>
            </a:r>
            <a:r>
              <a:rPr lang="zh-CN" altLang="en-US" dirty="0" smtClean="0">
                <a:sym typeface="+mn-ea"/>
              </a:rPr>
              <a:t>采用一主一备工作模式，</a:t>
            </a:r>
            <a:r>
              <a:rPr lang="zh-CN" altLang="en-US" dirty="0" smtClean="0"/>
              <a:t>一台故障时另一台可以工作来保证系统的正常运行，通过电线与水泵控制柜连接，在水泵控制柜上可以直接控制喷淋泵的启闭。</a:t>
            </a:r>
            <a:endParaRPr lang="zh-CN" altLang="en-US" dirty="0"/>
          </a:p>
        </p:txBody>
      </p:sp>
      <p:pic>
        <p:nvPicPr>
          <p:cNvPr id="5" name="图片 4" descr="微信图片_20190309160023.jpg"/>
          <p:cNvPicPr>
            <a:picLocks noChangeAspect="1"/>
          </p:cNvPicPr>
          <p:nvPr/>
        </p:nvPicPr>
        <p:blipFill>
          <a:blip r:embed="rId1" cstate="print"/>
          <a:stretch>
            <a:fillRect/>
          </a:stretch>
        </p:blipFill>
        <p:spPr>
          <a:xfrm>
            <a:off x="4943872" y="2276872"/>
            <a:ext cx="4320480" cy="3240360"/>
          </a:xfrm>
          <a:prstGeom prst="rect">
            <a:avLst/>
          </a:prstGeom>
        </p:spPr>
      </p:pic>
      <p:pic>
        <p:nvPicPr>
          <p:cNvPr id="7" name="图片 6" descr="微信图片_20190309160106.jpg"/>
          <p:cNvPicPr>
            <a:picLocks noChangeAspect="1"/>
          </p:cNvPicPr>
          <p:nvPr/>
        </p:nvPicPr>
        <p:blipFill>
          <a:blip r:embed="rId2" cstate="print"/>
          <a:stretch>
            <a:fillRect/>
          </a:stretch>
        </p:blipFill>
        <p:spPr>
          <a:xfrm>
            <a:off x="1559496" y="2252549"/>
            <a:ext cx="2448272" cy="3264363"/>
          </a:xfrm>
          <a:prstGeom prst="rect">
            <a:avLst/>
          </a:prstGeom>
        </p:spPr>
      </p:pic>
      <p:sp>
        <p:nvSpPr>
          <p:cNvPr id="8" name="TextBox 7"/>
          <p:cNvSpPr txBox="1"/>
          <p:nvPr/>
        </p:nvSpPr>
        <p:spPr>
          <a:xfrm>
            <a:off x="1775520" y="5733256"/>
            <a:ext cx="1569660" cy="369332"/>
          </a:xfrm>
          <a:prstGeom prst="rect">
            <a:avLst/>
          </a:prstGeom>
          <a:noFill/>
        </p:spPr>
        <p:txBody>
          <a:bodyPr wrap="none" rtlCol="0">
            <a:spAutoFit/>
          </a:bodyPr>
          <a:lstStyle/>
          <a:p>
            <a:r>
              <a:rPr lang="zh-CN" altLang="en-US" dirty="0" smtClean="0"/>
              <a:t>喷淋泵控制柜</a:t>
            </a:r>
            <a:endParaRPr lang="zh-CN" altLang="en-US" dirty="0"/>
          </a:p>
        </p:txBody>
      </p:sp>
      <p:sp>
        <p:nvSpPr>
          <p:cNvPr id="10" name="TextBox 9"/>
          <p:cNvSpPr txBox="1"/>
          <p:nvPr/>
        </p:nvSpPr>
        <p:spPr>
          <a:xfrm>
            <a:off x="6384032" y="5733256"/>
            <a:ext cx="877163" cy="369332"/>
          </a:xfrm>
          <a:prstGeom prst="rect">
            <a:avLst/>
          </a:prstGeom>
          <a:noFill/>
        </p:spPr>
        <p:txBody>
          <a:bodyPr wrap="none" rtlCol="0">
            <a:spAutoFit/>
          </a:bodyPr>
          <a:lstStyle/>
          <a:p>
            <a:r>
              <a:rPr lang="zh-CN" altLang="en-US" dirty="0" smtClean="0"/>
              <a:t>喷淋泵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cxnSp>
        <p:nvCxnSpPr>
          <p:cNvPr id="34" name="直接连接符 33"/>
          <p:cNvCxnSpPr/>
          <p:nvPr/>
        </p:nvCxnSpPr>
        <p:spPr>
          <a:xfrm>
            <a:off x="5159490" y="153706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154940" y="176948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154940" y="128688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5159490" y="153706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154940" y="1769480"/>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154940" y="1574912"/>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159490" y="1358888"/>
            <a:ext cx="1873021" cy="0"/>
          </a:xfrm>
          <a:prstGeom prst="line">
            <a:avLst/>
          </a:prstGeom>
          <a:ln w="19050">
            <a:gradFill flip="none" rotWithShape="1">
              <a:gsLst>
                <a:gs pos="48000">
                  <a:schemeClr val="bg1"/>
                </a:gs>
                <a:gs pos="0">
                  <a:schemeClr val="bg1">
                    <a:lumMod val="75000"/>
                  </a:schemeClr>
                </a:gs>
                <a:gs pos="100000">
                  <a:schemeClr val="bg1"/>
                </a:gs>
              </a:gsLst>
              <a:lin ang="5400000" scaled="1"/>
              <a:tileRect/>
            </a:gra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2424754" y="1387871"/>
            <a:ext cx="7775701" cy="810099"/>
            <a:chOff x="3504874" y="1353111"/>
            <a:chExt cx="5182251" cy="1057946"/>
          </a:xfrm>
        </p:grpSpPr>
        <p:sp>
          <p:nvSpPr>
            <p:cNvPr id="13" name="矩形 12"/>
            <p:cNvSpPr/>
            <p:nvPr/>
          </p:nvSpPr>
          <p:spPr>
            <a:xfrm>
              <a:off x="5108996" y="1353111"/>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29"/>
            <p:cNvSpPr/>
            <p:nvPr/>
          </p:nvSpPr>
          <p:spPr>
            <a:xfrm>
              <a:off x="3504874" y="1353111"/>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15" name="TextBox 14"/>
            <p:cNvSpPr txBox="1"/>
            <p:nvPr/>
          </p:nvSpPr>
          <p:spPr>
            <a:xfrm>
              <a:off x="3758792" y="1516717"/>
              <a:ext cx="564237"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01</a:t>
              </a:r>
              <a:endParaRPr lang="zh-CN" altLang="en-US" sz="3200" dirty="0">
                <a:solidFill>
                  <a:schemeClr val="accent1"/>
                </a:solidFill>
                <a:latin typeface="Impact" panose="020B0806030902050204" pitchFamily="34" charset="0"/>
              </a:endParaRPr>
            </a:p>
          </p:txBody>
        </p:sp>
        <p:sp>
          <p:nvSpPr>
            <p:cNvPr id="16" name="TextBox 42"/>
            <p:cNvSpPr txBox="1"/>
            <p:nvPr/>
          </p:nvSpPr>
          <p:spPr>
            <a:xfrm>
              <a:off x="5269496" y="1716282"/>
              <a:ext cx="3416854" cy="442133"/>
            </a:xfrm>
            <a:prstGeom prst="rect">
              <a:avLst/>
            </a:prstGeom>
            <a:noFill/>
          </p:spPr>
          <p:txBody>
            <a:bodyPr wrap="square" rtlCol="0">
              <a:spAutoFit/>
            </a:bodyPr>
            <a:lstStyle/>
            <a:p>
              <a:r>
                <a:rPr lang="zh-CN" altLang="en-US" sz="1600" b="1" dirty="0" smtClean="0">
                  <a:solidFill>
                    <a:schemeClr val="bg1"/>
                  </a:solidFill>
                </a:rPr>
                <a:t>培训目标及培训要求</a:t>
              </a:r>
              <a:endParaRPr lang="zh-CN" altLang="en-US" sz="1600" b="1" dirty="0">
                <a:solidFill>
                  <a:schemeClr val="bg1"/>
                </a:solidFill>
              </a:endParaRPr>
            </a:p>
          </p:txBody>
        </p:sp>
      </p:grpSp>
      <p:grpSp>
        <p:nvGrpSpPr>
          <p:cNvPr id="17" name="组合 16"/>
          <p:cNvGrpSpPr/>
          <p:nvPr/>
        </p:nvGrpSpPr>
        <p:grpSpPr>
          <a:xfrm>
            <a:off x="2422849" y="2557061"/>
            <a:ext cx="7775702" cy="810099"/>
            <a:chOff x="3504874" y="2510154"/>
            <a:chExt cx="5182252" cy="1057946"/>
          </a:xfrm>
        </p:grpSpPr>
        <p:sp>
          <p:nvSpPr>
            <p:cNvPr id="18" name="矩形 17"/>
            <p:cNvSpPr/>
            <p:nvPr/>
          </p:nvSpPr>
          <p:spPr>
            <a:xfrm>
              <a:off x="5108996" y="2510154"/>
              <a:ext cx="3578130"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29"/>
            <p:cNvSpPr/>
            <p:nvPr/>
          </p:nvSpPr>
          <p:spPr>
            <a:xfrm>
              <a:off x="3504874" y="2510154"/>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20" name="TextBox 80"/>
            <p:cNvSpPr txBox="1"/>
            <p:nvPr/>
          </p:nvSpPr>
          <p:spPr>
            <a:xfrm>
              <a:off x="3744450" y="2670391"/>
              <a:ext cx="616706" cy="76368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02</a:t>
              </a:r>
              <a:endParaRPr lang="zh-CN" altLang="en-US" sz="3200" dirty="0">
                <a:solidFill>
                  <a:schemeClr val="accent1"/>
                </a:solidFill>
                <a:latin typeface="Impact" panose="020B0806030902050204" pitchFamily="34" charset="0"/>
              </a:endParaRPr>
            </a:p>
          </p:txBody>
        </p:sp>
        <p:sp>
          <p:nvSpPr>
            <p:cNvPr id="21" name="TextBox 81"/>
            <p:cNvSpPr txBox="1"/>
            <p:nvPr/>
          </p:nvSpPr>
          <p:spPr>
            <a:xfrm>
              <a:off x="5269498" y="2873327"/>
              <a:ext cx="3417628" cy="442133"/>
            </a:xfrm>
            <a:prstGeom prst="rect">
              <a:avLst/>
            </a:prstGeom>
            <a:noFill/>
          </p:spPr>
          <p:txBody>
            <a:bodyPr wrap="square" rtlCol="0">
              <a:spAutoFit/>
            </a:bodyPr>
            <a:lstStyle/>
            <a:p>
              <a:r>
                <a:rPr lang="zh-CN" altLang="en-US" sz="1600" b="1" dirty="0" smtClean="0">
                  <a:solidFill>
                    <a:schemeClr val="bg1"/>
                  </a:solidFill>
                </a:rPr>
                <a:t>消防系统简介</a:t>
              </a:r>
              <a:endParaRPr lang="zh-CN" altLang="en-US" sz="1600" b="1" dirty="0">
                <a:solidFill>
                  <a:schemeClr val="bg1"/>
                </a:solidFill>
              </a:endParaRPr>
            </a:p>
          </p:txBody>
        </p:sp>
      </p:grpSp>
      <p:grpSp>
        <p:nvGrpSpPr>
          <p:cNvPr id="27" name="组合 26"/>
          <p:cNvGrpSpPr/>
          <p:nvPr/>
        </p:nvGrpSpPr>
        <p:grpSpPr>
          <a:xfrm>
            <a:off x="2423592" y="3755027"/>
            <a:ext cx="7775701" cy="810099"/>
            <a:chOff x="3503712" y="4819326"/>
            <a:chExt cx="5182251" cy="1057946"/>
          </a:xfrm>
        </p:grpSpPr>
        <p:sp>
          <p:nvSpPr>
            <p:cNvPr id="28" name="矩形 27"/>
            <p:cNvSpPr/>
            <p:nvPr/>
          </p:nvSpPr>
          <p:spPr>
            <a:xfrm>
              <a:off x="5107834" y="4819326"/>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9"/>
            <p:cNvSpPr/>
            <p:nvPr/>
          </p:nvSpPr>
          <p:spPr>
            <a:xfrm>
              <a:off x="3503712" y="4819326"/>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chemeClr val="accent1"/>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0" name="TextBox 89"/>
            <p:cNvSpPr txBox="1"/>
            <p:nvPr/>
          </p:nvSpPr>
          <p:spPr>
            <a:xfrm>
              <a:off x="3744450" y="4975484"/>
              <a:ext cx="616706" cy="76210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03</a:t>
              </a:r>
              <a:endParaRPr lang="zh-CN" altLang="en-US" sz="3200" dirty="0">
                <a:solidFill>
                  <a:schemeClr val="accent1"/>
                </a:solidFill>
                <a:latin typeface="Impact" panose="020B0806030902050204" pitchFamily="34" charset="0"/>
              </a:endParaRPr>
            </a:p>
          </p:txBody>
        </p:sp>
        <p:sp>
          <p:nvSpPr>
            <p:cNvPr id="33" name="TextBox 90"/>
            <p:cNvSpPr txBox="1"/>
            <p:nvPr/>
          </p:nvSpPr>
          <p:spPr>
            <a:xfrm>
              <a:off x="5268337" y="5182497"/>
              <a:ext cx="3417626" cy="442133"/>
            </a:xfrm>
            <a:prstGeom prst="rect">
              <a:avLst/>
            </a:prstGeom>
            <a:noFill/>
          </p:spPr>
          <p:txBody>
            <a:bodyPr wrap="square" rtlCol="0">
              <a:spAutoFit/>
            </a:bodyPr>
            <a:lstStyle/>
            <a:p>
              <a:r>
                <a:rPr lang="zh-CN" altLang="en-US" sz="1600" b="1" dirty="0" smtClean="0">
                  <a:solidFill>
                    <a:schemeClr val="bg1"/>
                  </a:solidFill>
                </a:rPr>
                <a:t>消防系统设备维护</a:t>
              </a:r>
              <a:endParaRPr lang="zh-CN" altLang="en-US" sz="1600" b="1" dirty="0">
                <a:solidFill>
                  <a:schemeClr val="bg1"/>
                </a:solidFill>
              </a:endParaRPr>
            </a:p>
          </p:txBody>
        </p:sp>
      </p:grpSp>
      <p:grpSp>
        <p:nvGrpSpPr>
          <p:cNvPr id="35" name="组合 34"/>
          <p:cNvGrpSpPr/>
          <p:nvPr/>
        </p:nvGrpSpPr>
        <p:grpSpPr>
          <a:xfrm>
            <a:off x="2424754" y="4923157"/>
            <a:ext cx="7775701" cy="810099"/>
            <a:chOff x="3504874" y="3667198"/>
            <a:chExt cx="5182251" cy="1057946"/>
          </a:xfrm>
        </p:grpSpPr>
        <p:sp>
          <p:nvSpPr>
            <p:cNvPr id="36" name="矩形 35"/>
            <p:cNvSpPr/>
            <p:nvPr/>
          </p:nvSpPr>
          <p:spPr>
            <a:xfrm>
              <a:off x="5108996" y="3667198"/>
              <a:ext cx="3578129" cy="1057946"/>
            </a:xfrm>
            <a:prstGeom prst="rect">
              <a:avLst/>
            </a:prstGeom>
            <a:solidFill>
              <a:schemeClr val="tx1">
                <a:lumMod val="50000"/>
                <a:lumOff val="50000"/>
              </a:schemeClr>
            </a:solidFill>
            <a:ln w="3175">
              <a:solidFill>
                <a:srgbClr val="FFFFFF"/>
              </a:solidFill>
            </a:ln>
            <a:effectLst>
              <a:outerShdw blurRad="762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29"/>
            <p:cNvSpPr/>
            <p:nvPr/>
          </p:nvSpPr>
          <p:spPr>
            <a:xfrm>
              <a:off x="3504874" y="3667198"/>
              <a:ext cx="1764623" cy="1057946"/>
            </a:xfrm>
            <a:custGeom>
              <a:avLst/>
              <a:gdLst/>
              <a:ahLst/>
              <a:cxnLst/>
              <a:rect l="l" t="t" r="r" b="b"/>
              <a:pathLst>
                <a:path w="1801608" h="1080120">
                  <a:moveTo>
                    <a:pt x="566538" y="144016"/>
                  </a:moveTo>
                  <a:cubicBezTo>
                    <a:pt x="347809" y="144016"/>
                    <a:pt x="170494" y="321331"/>
                    <a:pt x="170494" y="540060"/>
                  </a:cubicBezTo>
                  <a:cubicBezTo>
                    <a:pt x="170494" y="758789"/>
                    <a:pt x="347809" y="936104"/>
                    <a:pt x="566538" y="936104"/>
                  </a:cubicBezTo>
                  <a:cubicBezTo>
                    <a:pt x="785267" y="936104"/>
                    <a:pt x="962582" y="758789"/>
                    <a:pt x="962582" y="540060"/>
                  </a:cubicBezTo>
                  <a:cubicBezTo>
                    <a:pt x="962582" y="321331"/>
                    <a:pt x="785267" y="144016"/>
                    <a:pt x="566538" y="144016"/>
                  </a:cubicBezTo>
                  <a:close/>
                  <a:moveTo>
                    <a:pt x="0" y="0"/>
                  </a:moveTo>
                  <a:lnTo>
                    <a:pt x="1649800" y="0"/>
                  </a:lnTo>
                  <a:lnTo>
                    <a:pt x="1649800" y="376201"/>
                  </a:lnTo>
                  <a:lnTo>
                    <a:pt x="1801608" y="550380"/>
                  </a:lnTo>
                  <a:lnTo>
                    <a:pt x="1649800" y="703920"/>
                  </a:lnTo>
                  <a:lnTo>
                    <a:pt x="1649800" y="1080120"/>
                  </a:lnTo>
                  <a:lnTo>
                    <a:pt x="0" y="1080120"/>
                  </a:lnTo>
                  <a:close/>
                </a:path>
              </a:pathLst>
            </a:custGeom>
            <a:solidFill>
              <a:schemeClr val="accent1"/>
            </a:solidFill>
            <a:ln w="3175">
              <a:solidFill>
                <a:srgbClr val="339933"/>
              </a:solidFill>
            </a:ln>
            <a:effectLst>
              <a:outerShdw blurRad="76200" dist="38100" dir="81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38" name="TextBox 89"/>
            <p:cNvSpPr txBox="1"/>
            <p:nvPr/>
          </p:nvSpPr>
          <p:spPr>
            <a:xfrm>
              <a:off x="3736212" y="3823356"/>
              <a:ext cx="616706" cy="762105"/>
            </a:xfrm>
            <a:prstGeom prst="rect">
              <a:avLst/>
            </a:prstGeom>
            <a:noFill/>
          </p:spPr>
          <p:txBody>
            <a:bodyPr wrap="square" rtlCol="0" anchor="ctr" anchorCtr="1">
              <a:spAutoFit/>
            </a:bodyPr>
            <a:lstStyle/>
            <a:p>
              <a:pPr algn="ctr"/>
              <a:r>
                <a:rPr lang="en-US" altLang="zh-CN" sz="3200" dirty="0" smtClean="0">
                  <a:solidFill>
                    <a:schemeClr val="accent1"/>
                  </a:solidFill>
                  <a:latin typeface="Impact" panose="020B0806030902050204" pitchFamily="34" charset="0"/>
                </a:rPr>
                <a:t>04</a:t>
              </a:r>
              <a:endParaRPr lang="zh-CN" altLang="en-US" sz="3200" dirty="0">
                <a:solidFill>
                  <a:schemeClr val="accent1"/>
                </a:solidFill>
                <a:latin typeface="Impact" panose="020B0806030902050204" pitchFamily="34" charset="0"/>
              </a:endParaRPr>
            </a:p>
          </p:txBody>
        </p:sp>
        <p:sp>
          <p:nvSpPr>
            <p:cNvPr id="39" name="TextBox 90"/>
            <p:cNvSpPr txBox="1"/>
            <p:nvPr/>
          </p:nvSpPr>
          <p:spPr>
            <a:xfrm>
              <a:off x="5269499" y="4030369"/>
              <a:ext cx="3416852" cy="442133"/>
            </a:xfrm>
            <a:prstGeom prst="rect">
              <a:avLst/>
            </a:prstGeom>
            <a:noFill/>
          </p:spPr>
          <p:txBody>
            <a:bodyPr wrap="square" rtlCol="0">
              <a:spAutoFit/>
            </a:bodyPr>
            <a:lstStyle/>
            <a:p>
              <a:r>
                <a:rPr lang="zh-CN" altLang="en-US" sz="1600" b="1" dirty="0">
                  <a:solidFill>
                    <a:schemeClr val="bg1"/>
                  </a:solidFill>
                </a:rPr>
                <a:t>常见</a:t>
              </a:r>
              <a:r>
                <a:rPr lang="zh-CN" altLang="en-US" sz="1600" b="1" dirty="0" smtClean="0">
                  <a:solidFill>
                    <a:schemeClr val="bg1"/>
                  </a:solidFill>
                </a:rPr>
                <a:t>问题解决流程</a:t>
              </a:r>
              <a:endParaRPr lang="zh-CN" altLang="en-US" sz="1600" b="1"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1100" fill="hold"/>
                                        <p:tgtEl>
                                          <p:spTgt spid="10"/>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7"/>
                                        </p:tgtEl>
                                      </p:cBhvr>
                                    </p:animEffect>
                                    <p:set>
                                      <p:cBhvr>
                                        <p:cTn id="11" dur="1" fill="hold">
                                          <p:stCondLst>
                                            <p:cond delay="499"/>
                                          </p:stCondLst>
                                        </p:cTn>
                                        <p:tgtEl>
                                          <p:spTgt spid="1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27"/>
                                        </p:tgtEl>
                                      </p:cBhvr>
                                    </p:animEffect>
                                    <p:set>
                                      <p:cBhvr>
                                        <p:cTn id="14" dur="1" fill="hold">
                                          <p:stCondLst>
                                            <p:cond delay="499"/>
                                          </p:stCondLst>
                                        </p:cTn>
                                        <p:tgtEl>
                                          <p:spTgt spid="27"/>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35"/>
                                        </p:tgtEl>
                                      </p:cBhvr>
                                    </p:animEffect>
                                    <p:set>
                                      <p:cBhvr>
                                        <p:cTn id="17"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
        <p:nvSpPr>
          <p:cNvPr id="12" name="TextBox 11"/>
          <p:cNvSpPr txBox="1"/>
          <p:nvPr/>
        </p:nvSpPr>
        <p:spPr>
          <a:xfrm>
            <a:off x="1127448" y="1268760"/>
            <a:ext cx="9649072" cy="1338828"/>
          </a:xfrm>
          <a:prstGeom prst="rect">
            <a:avLst/>
          </a:prstGeom>
          <a:noFill/>
        </p:spPr>
        <p:txBody>
          <a:bodyPr wrap="square" rtlCol="0">
            <a:spAutoFit/>
          </a:bodyPr>
          <a:lstStyle/>
          <a:p>
            <a:pPr indent="457200">
              <a:lnSpc>
                <a:spcPct val="150000"/>
              </a:lnSpc>
            </a:pPr>
            <a:r>
              <a:rPr lang="zh-CN" altLang="en-US" dirty="0" smtClean="0"/>
              <a:t>通过管道与喷淋泵连接的便是系统的始端</a:t>
            </a:r>
            <a:r>
              <a:rPr lang="en-US" altLang="zh-CN" dirty="0" smtClean="0"/>
              <a:t>——</a:t>
            </a:r>
            <a:r>
              <a:rPr lang="zh-CN" altLang="en-US" dirty="0" smtClean="0"/>
              <a:t>消防水池。下图管道右边的墙就是消防水池的墙了。不仅喷淋泵从池内取水，而且消火栓泵也是从它抽水的。它的储水量要满足所有水系统的用水，比如自动喷水灭火系统、消火栓系统等。</a:t>
            </a:r>
            <a:endParaRPr lang="zh-CN" altLang="en-US" dirty="0"/>
          </a:p>
        </p:txBody>
      </p:sp>
      <p:pic>
        <p:nvPicPr>
          <p:cNvPr id="13" name="图片 12" descr="t01c7ce882e996135e2.jpg"/>
          <p:cNvPicPr>
            <a:picLocks noChangeAspect="1"/>
          </p:cNvPicPr>
          <p:nvPr/>
        </p:nvPicPr>
        <p:blipFill>
          <a:blip r:embed="rId1" cstate="print"/>
          <a:stretch>
            <a:fillRect/>
          </a:stretch>
        </p:blipFill>
        <p:spPr>
          <a:xfrm>
            <a:off x="1559496" y="3140968"/>
            <a:ext cx="4895850" cy="27622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830997"/>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a:p>
            <a:endParaRPr lang="zh-CN" altLang="en-US" sz="2400" b="1" dirty="0">
              <a:solidFill>
                <a:schemeClr val="accent1"/>
              </a:solidFill>
            </a:endParaRPr>
          </a:p>
        </p:txBody>
      </p:sp>
      <p:sp>
        <p:nvSpPr>
          <p:cNvPr id="5" name="矩形 4"/>
          <p:cNvSpPr/>
          <p:nvPr/>
        </p:nvSpPr>
        <p:spPr>
          <a:xfrm>
            <a:off x="4223792" y="1628800"/>
            <a:ext cx="16561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发生火灾</a:t>
            </a:r>
            <a:endParaRPr lang="zh-CN" altLang="en-US" dirty="0"/>
          </a:p>
        </p:txBody>
      </p:sp>
      <p:sp>
        <p:nvSpPr>
          <p:cNvPr id="7" name="下箭头 6"/>
          <p:cNvSpPr/>
          <p:nvPr/>
        </p:nvSpPr>
        <p:spPr>
          <a:xfrm>
            <a:off x="4944110" y="1933575"/>
            <a:ext cx="76200" cy="163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295165" y="2682002"/>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喷头动作</a:t>
            </a:r>
            <a:endParaRPr lang="zh-CN" altLang="en-US" dirty="0"/>
          </a:p>
        </p:txBody>
      </p:sp>
      <p:sp>
        <p:nvSpPr>
          <p:cNvPr id="10" name="矩形 9"/>
          <p:cNvSpPr/>
          <p:nvPr/>
        </p:nvSpPr>
        <p:spPr>
          <a:xfrm>
            <a:off x="4010308" y="3248794"/>
            <a:ext cx="194421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水流指示器动作</a:t>
            </a:r>
            <a:endParaRPr lang="zh-CN" altLang="en-US" dirty="0"/>
          </a:p>
        </p:txBody>
      </p:sp>
      <p:sp>
        <p:nvSpPr>
          <p:cNvPr id="11" name="下箭头 10"/>
          <p:cNvSpPr/>
          <p:nvPr/>
        </p:nvSpPr>
        <p:spPr>
          <a:xfrm>
            <a:off x="4944110" y="3068320"/>
            <a:ext cx="76200" cy="1828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738903" y="3826634"/>
            <a:ext cx="194421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湿式报警阀动作</a:t>
            </a:r>
            <a:endParaRPr lang="zh-CN" altLang="en-US" dirty="0"/>
          </a:p>
        </p:txBody>
      </p:sp>
      <p:sp>
        <p:nvSpPr>
          <p:cNvPr id="13" name="下箭头 12"/>
          <p:cNvSpPr/>
          <p:nvPr/>
        </p:nvSpPr>
        <p:spPr>
          <a:xfrm>
            <a:off x="4944110" y="3629660"/>
            <a:ext cx="76200" cy="1752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3791744" y="4365104"/>
            <a:ext cx="230425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报警阀压力开关动作</a:t>
            </a:r>
            <a:endParaRPr lang="zh-CN" altLang="en-US" dirty="0"/>
          </a:p>
        </p:txBody>
      </p:sp>
      <p:sp>
        <p:nvSpPr>
          <p:cNvPr id="18" name="矩形 17"/>
          <p:cNvSpPr/>
          <p:nvPr/>
        </p:nvSpPr>
        <p:spPr>
          <a:xfrm>
            <a:off x="4007768" y="4941674"/>
            <a:ext cx="201622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启动消水泵</a:t>
            </a:r>
            <a:endParaRPr lang="zh-CN" altLang="en-US" dirty="0"/>
          </a:p>
        </p:txBody>
      </p:sp>
      <p:sp>
        <p:nvSpPr>
          <p:cNvPr id="21" name="下箭头 20"/>
          <p:cNvSpPr/>
          <p:nvPr/>
        </p:nvSpPr>
        <p:spPr>
          <a:xfrm>
            <a:off x="4976495" y="5336540"/>
            <a:ext cx="76835" cy="2908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7752184" y="5661754"/>
            <a:ext cx="122413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停泵</a:t>
            </a:r>
            <a:endParaRPr lang="zh-CN" altLang="en-US" dirty="0"/>
          </a:p>
        </p:txBody>
      </p:sp>
      <p:sp>
        <p:nvSpPr>
          <p:cNvPr id="30" name="左箭头 29"/>
          <p:cNvSpPr/>
          <p:nvPr/>
        </p:nvSpPr>
        <p:spPr>
          <a:xfrm rot="10800000">
            <a:off x="8740775" y="3968750"/>
            <a:ext cx="431800" cy="76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9231114" y="3826634"/>
            <a:ext cx="1512168"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延时器动作</a:t>
            </a:r>
            <a:endParaRPr lang="zh-CN" altLang="en-US" dirty="0"/>
          </a:p>
        </p:txBody>
      </p:sp>
      <p:sp>
        <p:nvSpPr>
          <p:cNvPr id="32" name="左箭头 31"/>
          <p:cNvSpPr/>
          <p:nvPr/>
        </p:nvSpPr>
        <p:spPr>
          <a:xfrm rot="20400000" flipV="1">
            <a:off x="8300720" y="4399915"/>
            <a:ext cx="908685" cy="762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623492" y="4365114"/>
            <a:ext cx="165618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水力警铃报警</a:t>
            </a:r>
            <a:endParaRPr lang="zh-CN" altLang="en-US" dirty="0"/>
          </a:p>
        </p:txBody>
      </p:sp>
      <p:sp>
        <p:nvSpPr>
          <p:cNvPr id="34" name="直角上箭头 33"/>
          <p:cNvSpPr/>
          <p:nvPr/>
        </p:nvSpPr>
        <p:spPr>
          <a:xfrm rot="10800000">
            <a:off x="2411095" y="3509010"/>
            <a:ext cx="1531620" cy="913130"/>
          </a:xfrm>
          <a:prstGeom prst="bentUpArrow">
            <a:avLst>
              <a:gd name="adj1" fmla="val 3799"/>
              <a:gd name="adj2" fmla="val 19721"/>
              <a:gd name="adj3" fmla="val 15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019503" y="4509249"/>
            <a:ext cx="194421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消防控制器</a:t>
            </a:r>
            <a:endParaRPr lang="zh-CN" altLang="en-US" dirty="0"/>
          </a:p>
        </p:txBody>
      </p:sp>
      <p:sp>
        <p:nvSpPr>
          <p:cNvPr id="36" name="左箭头 35"/>
          <p:cNvSpPr/>
          <p:nvPr/>
        </p:nvSpPr>
        <p:spPr>
          <a:xfrm>
            <a:off x="6191801" y="4509120"/>
            <a:ext cx="432048" cy="7200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335020" y="3826510"/>
            <a:ext cx="2976880" cy="360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系统侧管网压力低于供水侧</a:t>
            </a:r>
            <a:endParaRPr lang="en-US" altLang="zh-CN" dirty="0" smtClean="0"/>
          </a:p>
        </p:txBody>
      </p:sp>
      <p:sp>
        <p:nvSpPr>
          <p:cNvPr id="38" name="下箭头 37"/>
          <p:cNvSpPr/>
          <p:nvPr/>
        </p:nvSpPr>
        <p:spPr>
          <a:xfrm rot="16200000">
            <a:off x="6487160" y="3843655"/>
            <a:ext cx="76200" cy="3251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右箭头 46"/>
          <p:cNvSpPr/>
          <p:nvPr/>
        </p:nvSpPr>
        <p:spPr>
          <a:xfrm rot="1341508" flipV="1">
            <a:off x="3044190" y="4886960"/>
            <a:ext cx="91821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41"/>
          <p:cNvSpPr txBox="1"/>
          <p:nvPr/>
        </p:nvSpPr>
        <p:spPr>
          <a:xfrm>
            <a:off x="623392" y="1124744"/>
            <a:ext cx="4918334" cy="369332"/>
          </a:xfrm>
          <a:prstGeom prst="rect">
            <a:avLst/>
          </a:prstGeom>
          <a:noFill/>
        </p:spPr>
        <p:txBody>
          <a:bodyPr wrap="none" rtlCol="0">
            <a:spAutoFit/>
          </a:bodyPr>
          <a:lstStyle/>
          <a:p>
            <a:r>
              <a:rPr lang="zh-CN" altLang="en-US" dirty="0" smtClean="0"/>
              <a:t>（</a:t>
            </a:r>
            <a:r>
              <a:rPr lang="en-US" altLang="zh-CN" dirty="0" smtClean="0"/>
              <a:t>5</a:t>
            </a:r>
            <a:r>
              <a:rPr lang="zh-CN" altLang="en-US" dirty="0" smtClean="0"/>
              <a:t>）湿式自动喷水灭火系统工作原理示意图：</a:t>
            </a:r>
            <a:endParaRPr lang="zh-CN" altLang="en-US" dirty="0"/>
          </a:p>
        </p:txBody>
      </p:sp>
      <p:sp>
        <p:nvSpPr>
          <p:cNvPr id="3" name="左箭头 2"/>
          <p:cNvSpPr/>
          <p:nvPr/>
        </p:nvSpPr>
        <p:spPr>
          <a:xfrm>
            <a:off x="3104515" y="4557395"/>
            <a:ext cx="615950" cy="76200"/>
          </a:xfrm>
          <a:prstGeom prst="leftArrow">
            <a:avLst>
              <a:gd name="adj1" fmla="val 5833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3942715" y="2113280"/>
            <a:ext cx="2249805" cy="360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a:t>感烟感温探测器报警</a:t>
            </a:r>
            <a:endParaRPr lang="zh-CN" altLang="en-US" dirty="0"/>
          </a:p>
        </p:txBody>
      </p:sp>
      <p:sp>
        <p:nvSpPr>
          <p:cNvPr id="8" name="下箭头 7"/>
          <p:cNvSpPr/>
          <p:nvPr/>
        </p:nvSpPr>
        <p:spPr>
          <a:xfrm>
            <a:off x="4944110" y="2496185"/>
            <a:ext cx="76200" cy="163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直角上箭头 42"/>
          <p:cNvSpPr/>
          <p:nvPr/>
        </p:nvSpPr>
        <p:spPr>
          <a:xfrm rot="10800000">
            <a:off x="1470660" y="2255520"/>
            <a:ext cx="2397760" cy="2166620"/>
          </a:xfrm>
          <a:prstGeom prst="bentUpArrow">
            <a:avLst>
              <a:gd name="adj1" fmla="val 2051"/>
              <a:gd name="adj2" fmla="val 8733"/>
              <a:gd name="adj3" fmla="val 61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矩形 43"/>
          <p:cNvSpPr/>
          <p:nvPr/>
        </p:nvSpPr>
        <p:spPr>
          <a:xfrm>
            <a:off x="4302785" y="5661754"/>
            <a:ext cx="1224136"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smtClean="0"/>
              <a:t>喷水灭火</a:t>
            </a:r>
            <a:endParaRPr lang="zh-CN" altLang="en-US" dirty="0"/>
          </a:p>
        </p:txBody>
      </p:sp>
      <p:sp>
        <p:nvSpPr>
          <p:cNvPr id="45" name="矩形 44"/>
          <p:cNvSpPr/>
          <p:nvPr/>
        </p:nvSpPr>
        <p:spPr>
          <a:xfrm>
            <a:off x="5958969" y="5661754"/>
            <a:ext cx="1368152"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smtClean="0"/>
              <a:t>确认灭火</a:t>
            </a:r>
            <a:endParaRPr lang="zh-CN" altLang="en-US" dirty="0"/>
          </a:p>
        </p:txBody>
      </p:sp>
      <p:sp>
        <p:nvSpPr>
          <p:cNvPr id="46" name="右箭头 45"/>
          <p:cNvSpPr/>
          <p:nvPr/>
        </p:nvSpPr>
        <p:spPr>
          <a:xfrm>
            <a:off x="5598929" y="5805770"/>
            <a:ext cx="288032"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右箭头 47"/>
          <p:cNvSpPr/>
          <p:nvPr/>
        </p:nvSpPr>
        <p:spPr>
          <a:xfrm>
            <a:off x="7399129" y="5805770"/>
            <a:ext cx="288032" cy="720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矩形 48"/>
          <p:cNvSpPr/>
          <p:nvPr/>
        </p:nvSpPr>
        <p:spPr>
          <a:xfrm>
            <a:off x="917575" y="5661660"/>
            <a:ext cx="2710815" cy="360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dirty="0" smtClean="0"/>
              <a:t>火灾前期由高位水箱供水</a:t>
            </a:r>
            <a:endParaRPr lang="zh-CN" altLang="en-US" dirty="0"/>
          </a:p>
        </p:txBody>
      </p:sp>
      <p:sp>
        <p:nvSpPr>
          <p:cNvPr id="50" name="右箭头 49"/>
          <p:cNvSpPr/>
          <p:nvPr/>
        </p:nvSpPr>
        <p:spPr>
          <a:xfrm>
            <a:off x="3660140" y="5801360"/>
            <a:ext cx="57023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830997"/>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a:p>
            <a:endParaRPr lang="zh-CN" altLang="en-US" sz="2400" b="1" dirty="0">
              <a:solidFill>
                <a:schemeClr val="accent1"/>
              </a:solidFill>
            </a:endParaRPr>
          </a:p>
        </p:txBody>
      </p:sp>
      <p:sp>
        <p:nvSpPr>
          <p:cNvPr id="42" name="TextBox 41"/>
          <p:cNvSpPr txBox="1"/>
          <p:nvPr/>
        </p:nvSpPr>
        <p:spPr>
          <a:xfrm>
            <a:off x="623392" y="1124744"/>
            <a:ext cx="4641850" cy="368300"/>
          </a:xfrm>
          <a:prstGeom prst="rect">
            <a:avLst/>
          </a:prstGeom>
          <a:noFill/>
        </p:spPr>
        <p:txBody>
          <a:bodyPr wrap="none" rtlCol="0">
            <a:spAutoFit/>
          </a:bodyPr>
          <a:lstStyle/>
          <a:p>
            <a:r>
              <a:rPr lang="zh-CN" altLang="en-US" dirty="0" smtClean="0"/>
              <a:t>（</a:t>
            </a:r>
            <a:r>
              <a:rPr lang="en-US" altLang="zh-CN" dirty="0" smtClean="0"/>
              <a:t>6</a:t>
            </a:r>
            <a:r>
              <a:rPr lang="zh-CN" altLang="en-US" dirty="0" smtClean="0"/>
              <a:t>）湿式自动喷水灭火系统工作原理</a:t>
            </a:r>
            <a:r>
              <a:rPr lang="zh-CN" altLang="en-US" dirty="0"/>
              <a:t>动图</a:t>
            </a:r>
            <a:r>
              <a:rPr lang="zh-CN" altLang="en-US" dirty="0" smtClean="0"/>
              <a:t>：</a:t>
            </a:r>
            <a:endParaRPr lang="zh-CN" altLang="en-US" dirty="0"/>
          </a:p>
        </p:txBody>
      </p:sp>
      <p:pic>
        <p:nvPicPr>
          <p:cNvPr id="3" name="9D8256E">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5320394" y="1239617"/>
            <a:ext cx="5960182" cy="50952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100000" mute="1">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a:solidFill>
                <a:schemeClr val="accent1"/>
              </a:solidFill>
            </a:endParaRPr>
          </a:p>
        </p:txBody>
      </p:sp>
      <p:sp>
        <p:nvSpPr>
          <p:cNvPr id="4" name="矩形 3"/>
          <p:cNvSpPr/>
          <p:nvPr/>
        </p:nvSpPr>
        <p:spPr>
          <a:xfrm>
            <a:off x="623570" y="980440"/>
            <a:ext cx="10609580" cy="922020"/>
          </a:xfrm>
          <a:prstGeom prst="rect">
            <a:avLst/>
          </a:prstGeom>
        </p:spPr>
        <p:txBody>
          <a:bodyPr wrap="square">
            <a:spAutoFit/>
          </a:bodyPr>
          <a:lstStyle/>
          <a:p>
            <a:pPr>
              <a:lnSpc>
                <a:spcPct val="150000"/>
              </a:lnSpc>
            </a:pPr>
            <a:r>
              <a:rPr lang="zh-CN" altLang="en-US" b="1" dirty="0" smtClean="0"/>
              <a:t>四、消火栓灭火系统</a:t>
            </a:r>
            <a:endParaRPr lang="en-US" altLang="zh-CN" b="1" dirty="0" smtClean="0"/>
          </a:p>
          <a:p>
            <a:pPr>
              <a:lnSpc>
                <a:spcPct val="150000"/>
              </a:lnSpc>
            </a:pPr>
            <a:r>
              <a:rPr lang="zh-CN" altLang="en-US" dirty="0" smtClean="0"/>
              <a:t>消火栓灭火系统是最常用的灭火系统，由蓄水池、加压送水装置</a:t>
            </a:r>
            <a:r>
              <a:rPr lang="en-US" altLang="zh-CN" dirty="0" smtClean="0"/>
              <a:t>(</a:t>
            </a:r>
            <a:r>
              <a:rPr lang="zh-CN" altLang="en-US" dirty="0" smtClean="0"/>
              <a:t>水泵</a:t>
            </a:r>
            <a:r>
              <a:rPr lang="en-US" altLang="zh-CN" dirty="0" smtClean="0"/>
              <a:t>)</a:t>
            </a:r>
            <a:r>
              <a:rPr lang="zh-CN" altLang="en-US" dirty="0" smtClean="0"/>
              <a:t>及室内消火栓等主要设备构成。</a:t>
            </a:r>
            <a:endParaRPr lang="zh-CN" altLang="en-US" dirty="0"/>
          </a:p>
        </p:txBody>
      </p:sp>
      <p:pic>
        <p:nvPicPr>
          <p:cNvPr id="7" name="图片 6" descr="微信图片_20190313092803.jpg"/>
          <p:cNvPicPr>
            <a:picLocks noChangeAspect="1"/>
          </p:cNvPicPr>
          <p:nvPr/>
        </p:nvPicPr>
        <p:blipFill>
          <a:blip r:embed="rId1" cstate="print"/>
          <a:stretch>
            <a:fillRect/>
          </a:stretch>
        </p:blipFill>
        <p:spPr>
          <a:xfrm>
            <a:off x="983432" y="2348880"/>
            <a:ext cx="2448272" cy="3068960"/>
          </a:xfrm>
          <a:prstGeom prst="rect">
            <a:avLst/>
          </a:prstGeom>
        </p:spPr>
      </p:pic>
      <p:pic>
        <p:nvPicPr>
          <p:cNvPr id="8" name="图片 7" descr="微信图片_20190313092253.jpg"/>
          <p:cNvPicPr>
            <a:picLocks noChangeAspect="1"/>
          </p:cNvPicPr>
          <p:nvPr/>
        </p:nvPicPr>
        <p:blipFill>
          <a:blip r:embed="rId2" cstate="print"/>
          <a:stretch>
            <a:fillRect/>
          </a:stretch>
        </p:blipFill>
        <p:spPr>
          <a:xfrm>
            <a:off x="6528048" y="2348880"/>
            <a:ext cx="2160240" cy="3108327"/>
          </a:xfrm>
          <a:prstGeom prst="rect">
            <a:avLst/>
          </a:prstGeom>
        </p:spPr>
      </p:pic>
      <p:pic>
        <p:nvPicPr>
          <p:cNvPr id="9" name="图片 8" descr="微信图片_20190313092259.jpg"/>
          <p:cNvPicPr>
            <a:picLocks noChangeAspect="1"/>
          </p:cNvPicPr>
          <p:nvPr/>
        </p:nvPicPr>
        <p:blipFill>
          <a:blip r:embed="rId3" cstate="print"/>
          <a:stretch>
            <a:fillRect/>
          </a:stretch>
        </p:blipFill>
        <p:spPr>
          <a:xfrm>
            <a:off x="3719736" y="2348880"/>
            <a:ext cx="2551499" cy="3096344"/>
          </a:xfrm>
          <a:prstGeom prst="rect">
            <a:avLst/>
          </a:prstGeom>
        </p:spPr>
      </p:pic>
      <p:sp>
        <p:nvSpPr>
          <p:cNvPr id="10" name="TextBox 9"/>
          <p:cNvSpPr txBox="1"/>
          <p:nvPr/>
        </p:nvSpPr>
        <p:spPr>
          <a:xfrm>
            <a:off x="1487488" y="5661248"/>
            <a:ext cx="1107996" cy="369332"/>
          </a:xfrm>
          <a:prstGeom prst="rect">
            <a:avLst/>
          </a:prstGeom>
          <a:noFill/>
        </p:spPr>
        <p:txBody>
          <a:bodyPr wrap="none" rtlCol="0">
            <a:spAutoFit/>
          </a:bodyPr>
          <a:lstStyle/>
          <a:p>
            <a:r>
              <a:rPr lang="zh-CN" altLang="en-US" dirty="0" smtClean="0"/>
              <a:t>消防水池</a:t>
            </a:r>
            <a:endParaRPr lang="zh-CN" altLang="en-US" dirty="0"/>
          </a:p>
        </p:txBody>
      </p:sp>
      <p:sp>
        <p:nvSpPr>
          <p:cNvPr id="11" name="TextBox 10"/>
          <p:cNvSpPr txBox="1"/>
          <p:nvPr/>
        </p:nvSpPr>
        <p:spPr>
          <a:xfrm>
            <a:off x="4295800" y="5661248"/>
            <a:ext cx="1107996" cy="369332"/>
          </a:xfrm>
          <a:prstGeom prst="rect">
            <a:avLst/>
          </a:prstGeom>
          <a:noFill/>
        </p:spPr>
        <p:txBody>
          <a:bodyPr wrap="none" rtlCol="0">
            <a:spAutoFit/>
          </a:bodyPr>
          <a:lstStyle/>
          <a:p>
            <a:r>
              <a:rPr lang="zh-CN" altLang="en-US" dirty="0" smtClean="0"/>
              <a:t>消防水泵</a:t>
            </a:r>
            <a:endParaRPr lang="zh-CN" altLang="en-US" dirty="0"/>
          </a:p>
        </p:txBody>
      </p:sp>
      <p:sp>
        <p:nvSpPr>
          <p:cNvPr id="12" name="TextBox 11"/>
          <p:cNvSpPr txBox="1"/>
          <p:nvPr/>
        </p:nvSpPr>
        <p:spPr>
          <a:xfrm>
            <a:off x="6816080" y="5661248"/>
            <a:ext cx="1800493" cy="369332"/>
          </a:xfrm>
          <a:prstGeom prst="rect">
            <a:avLst/>
          </a:prstGeom>
          <a:noFill/>
        </p:spPr>
        <p:txBody>
          <a:bodyPr wrap="none" rtlCol="0">
            <a:spAutoFit/>
          </a:bodyPr>
          <a:lstStyle/>
          <a:p>
            <a:r>
              <a:rPr lang="zh-CN" altLang="en-US" dirty="0" smtClean="0"/>
              <a:t>消防水泵控制柜</a:t>
            </a:r>
            <a:endParaRPr lang="zh-CN" altLang="en-US" dirty="0"/>
          </a:p>
        </p:txBody>
      </p:sp>
      <p:pic>
        <p:nvPicPr>
          <p:cNvPr id="13" name="图片 12" descr="微信图片_20190313093336.jpg"/>
          <p:cNvPicPr>
            <a:picLocks noChangeAspect="1"/>
          </p:cNvPicPr>
          <p:nvPr/>
        </p:nvPicPr>
        <p:blipFill>
          <a:blip r:embed="rId4" cstate="print"/>
          <a:stretch>
            <a:fillRect/>
          </a:stretch>
        </p:blipFill>
        <p:spPr>
          <a:xfrm>
            <a:off x="8976320" y="2348880"/>
            <a:ext cx="2193708" cy="3096344"/>
          </a:xfrm>
          <a:prstGeom prst="rect">
            <a:avLst/>
          </a:prstGeom>
        </p:spPr>
      </p:pic>
      <p:sp>
        <p:nvSpPr>
          <p:cNvPr id="14" name="TextBox 13"/>
          <p:cNvSpPr txBox="1"/>
          <p:nvPr/>
        </p:nvSpPr>
        <p:spPr>
          <a:xfrm>
            <a:off x="9552384" y="5651956"/>
            <a:ext cx="1338828" cy="369332"/>
          </a:xfrm>
          <a:prstGeom prst="rect">
            <a:avLst/>
          </a:prstGeom>
          <a:noFill/>
        </p:spPr>
        <p:txBody>
          <a:bodyPr wrap="none" rtlCol="0">
            <a:spAutoFit/>
          </a:bodyPr>
          <a:lstStyle/>
          <a:p>
            <a:r>
              <a:rPr lang="zh-CN" altLang="en-US" dirty="0" smtClean="0"/>
              <a:t>室内消火栓</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a:solidFill>
                <a:schemeClr val="accent1"/>
              </a:solidFill>
            </a:endParaRPr>
          </a:p>
        </p:txBody>
      </p:sp>
      <p:sp>
        <p:nvSpPr>
          <p:cNvPr id="4" name="矩形 3"/>
          <p:cNvSpPr/>
          <p:nvPr/>
        </p:nvSpPr>
        <p:spPr>
          <a:xfrm>
            <a:off x="623570" y="1268730"/>
            <a:ext cx="2320290" cy="3415030"/>
          </a:xfrm>
          <a:prstGeom prst="rect">
            <a:avLst/>
          </a:prstGeom>
        </p:spPr>
        <p:txBody>
          <a:bodyPr wrap="square">
            <a:spAutoFit/>
          </a:bodyPr>
          <a:lstStyle/>
          <a:p>
            <a:pPr indent="457200">
              <a:lnSpc>
                <a:spcPct val="150000"/>
              </a:lnSpc>
            </a:pPr>
            <a:endParaRPr lang="en-US" altLang="zh-CN" dirty="0" smtClean="0"/>
          </a:p>
          <a:p>
            <a:pPr indent="457200">
              <a:lnSpc>
                <a:spcPct val="150000"/>
              </a:lnSpc>
            </a:pPr>
            <a:r>
              <a:rPr lang="zh-CN" altLang="en-US" dirty="0" smtClean="0"/>
              <a:t>室内消火栓设备组成由消火栓箱体、消火栓箱门、消防水带、消防水枪、消火栓栓阀、消火栓报警按钮、消防软管卷盘、消火栓接口组成。</a:t>
            </a:r>
            <a:endParaRPr lang="zh-CN" altLang="en-US" dirty="0"/>
          </a:p>
        </p:txBody>
      </p:sp>
      <p:pic>
        <p:nvPicPr>
          <p:cNvPr id="5" name="图片 4" descr="微信图片_20190313093336.jpg"/>
          <p:cNvPicPr>
            <a:picLocks noChangeAspect="1"/>
          </p:cNvPicPr>
          <p:nvPr/>
        </p:nvPicPr>
        <p:blipFill>
          <a:blip r:embed="rId1" cstate="print"/>
          <a:stretch>
            <a:fillRect/>
          </a:stretch>
        </p:blipFill>
        <p:spPr>
          <a:xfrm>
            <a:off x="3359696" y="1340768"/>
            <a:ext cx="3384376" cy="4512501"/>
          </a:xfrm>
          <a:prstGeom prst="rect">
            <a:avLst/>
          </a:prstGeom>
        </p:spPr>
      </p:pic>
      <p:pic>
        <p:nvPicPr>
          <p:cNvPr id="7" name="图片 6" descr="微信图片_20190313093435.jpg"/>
          <p:cNvPicPr>
            <a:picLocks noChangeAspect="1"/>
          </p:cNvPicPr>
          <p:nvPr/>
        </p:nvPicPr>
        <p:blipFill>
          <a:blip r:embed="rId2" cstate="print"/>
          <a:stretch>
            <a:fillRect/>
          </a:stretch>
        </p:blipFill>
        <p:spPr>
          <a:xfrm>
            <a:off x="7464152" y="1364771"/>
            <a:ext cx="3384376" cy="451250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a:solidFill>
                <a:schemeClr val="accent1"/>
              </a:solidFill>
            </a:endParaRPr>
          </a:p>
        </p:txBody>
      </p:sp>
      <p:pic>
        <p:nvPicPr>
          <p:cNvPr id="7" name="图片 6" descr="微信图片_20190313093345.jpg"/>
          <p:cNvPicPr>
            <a:picLocks noChangeAspect="1"/>
          </p:cNvPicPr>
          <p:nvPr/>
        </p:nvPicPr>
        <p:blipFill>
          <a:blip r:embed="rId1" cstate="print"/>
          <a:stretch>
            <a:fillRect/>
          </a:stretch>
        </p:blipFill>
        <p:spPr>
          <a:xfrm>
            <a:off x="1090313" y="1556792"/>
            <a:ext cx="1728192" cy="1296144"/>
          </a:xfrm>
          <a:prstGeom prst="rect">
            <a:avLst/>
          </a:prstGeom>
        </p:spPr>
      </p:pic>
      <p:pic>
        <p:nvPicPr>
          <p:cNvPr id="8" name="图片 7" descr="微信图片_20190313093356.jpg"/>
          <p:cNvPicPr>
            <a:picLocks noChangeAspect="1"/>
          </p:cNvPicPr>
          <p:nvPr/>
        </p:nvPicPr>
        <p:blipFill>
          <a:blip r:embed="rId2" cstate="print"/>
          <a:stretch>
            <a:fillRect/>
          </a:stretch>
        </p:blipFill>
        <p:spPr>
          <a:xfrm>
            <a:off x="3071664" y="1916832"/>
            <a:ext cx="2376264" cy="3168352"/>
          </a:xfrm>
          <a:prstGeom prst="rect">
            <a:avLst/>
          </a:prstGeom>
        </p:spPr>
      </p:pic>
      <p:pic>
        <p:nvPicPr>
          <p:cNvPr id="9" name="图片 8" descr="微信图片_20190313093402.jpg"/>
          <p:cNvPicPr>
            <a:picLocks noChangeAspect="1"/>
          </p:cNvPicPr>
          <p:nvPr/>
        </p:nvPicPr>
        <p:blipFill>
          <a:blip r:embed="rId3" cstate="print"/>
          <a:stretch>
            <a:fillRect/>
          </a:stretch>
        </p:blipFill>
        <p:spPr>
          <a:xfrm>
            <a:off x="5735960" y="1916832"/>
            <a:ext cx="2376264" cy="3168352"/>
          </a:xfrm>
          <a:prstGeom prst="rect">
            <a:avLst/>
          </a:prstGeom>
        </p:spPr>
      </p:pic>
      <p:pic>
        <p:nvPicPr>
          <p:cNvPr id="10" name="图片 9" descr="微信图片_20190313093419.jpg"/>
          <p:cNvPicPr>
            <a:picLocks noChangeAspect="1"/>
          </p:cNvPicPr>
          <p:nvPr/>
        </p:nvPicPr>
        <p:blipFill>
          <a:blip r:embed="rId4" cstate="print"/>
          <a:stretch>
            <a:fillRect/>
          </a:stretch>
        </p:blipFill>
        <p:spPr>
          <a:xfrm>
            <a:off x="8544272" y="1916832"/>
            <a:ext cx="2376264" cy="3168352"/>
          </a:xfrm>
          <a:prstGeom prst="rect">
            <a:avLst/>
          </a:prstGeom>
        </p:spPr>
      </p:pic>
      <p:pic>
        <p:nvPicPr>
          <p:cNvPr id="11" name="图片 10" descr="微信图片_20190313093425.jpg"/>
          <p:cNvPicPr>
            <a:picLocks noChangeAspect="1"/>
          </p:cNvPicPr>
          <p:nvPr/>
        </p:nvPicPr>
        <p:blipFill>
          <a:blip r:embed="rId5" cstate="print"/>
          <a:stretch>
            <a:fillRect/>
          </a:stretch>
        </p:blipFill>
        <p:spPr>
          <a:xfrm>
            <a:off x="1127448" y="3429000"/>
            <a:ext cx="1548172" cy="2064229"/>
          </a:xfrm>
          <a:prstGeom prst="rect">
            <a:avLst/>
          </a:prstGeom>
        </p:spPr>
      </p:pic>
      <p:sp>
        <p:nvSpPr>
          <p:cNvPr id="12" name="TextBox 11"/>
          <p:cNvSpPr txBox="1"/>
          <p:nvPr/>
        </p:nvSpPr>
        <p:spPr>
          <a:xfrm>
            <a:off x="3575720" y="5373216"/>
            <a:ext cx="1107996" cy="369332"/>
          </a:xfrm>
          <a:prstGeom prst="rect">
            <a:avLst/>
          </a:prstGeom>
          <a:noFill/>
        </p:spPr>
        <p:txBody>
          <a:bodyPr wrap="none" rtlCol="0">
            <a:spAutoFit/>
          </a:bodyPr>
          <a:lstStyle/>
          <a:p>
            <a:r>
              <a:rPr lang="zh-CN" altLang="en-US" dirty="0" smtClean="0"/>
              <a:t>消防水带</a:t>
            </a:r>
            <a:endParaRPr lang="zh-CN" altLang="en-US" dirty="0"/>
          </a:p>
        </p:txBody>
      </p:sp>
      <p:sp>
        <p:nvSpPr>
          <p:cNvPr id="13" name="TextBox 12"/>
          <p:cNvSpPr txBox="1"/>
          <p:nvPr/>
        </p:nvSpPr>
        <p:spPr>
          <a:xfrm>
            <a:off x="6312024" y="5373216"/>
            <a:ext cx="1338828" cy="369332"/>
          </a:xfrm>
          <a:prstGeom prst="rect">
            <a:avLst/>
          </a:prstGeom>
          <a:noFill/>
        </p:spPr>
        <p:txBody>
          <a:bodyPr wrap="none" rtlCol="0">
            <a:spAutoFit/>
          </a:bodyPr>
          <a:lstStyle/>
          <a:p>
            <a:r>
              <a:rPr lang="zh-CN" altLang="en-US" dirty="0" smtClean="0"/>
              <a:t>消火栓阀门</a:t>
            </a:r>
            <a:endParaRPr lang="zh-CN" altLang="en-US" dirty="0"/>
          </a:p>
        </p:txBody>
      </p:sp>
      <p:sp>
        <p:nvSpPr>
          <p:cNvPr id="14" name="TextBox 13"/>
          <p:cNvSpPr txBox="1"/>
          <p:nvPr/>
        </p:nvSpPr>
        <p:spPr>
          <a:xfrm>
            <a:off x="8976320" y="5373216"/>
            <a:ext cx="1107996" cy="369332"/>
          </a:xfrm>
          <a:prstGeom prst="rect">
            <a:avLst/>
          </a:prstGeom>
          <a:noFill/>
        </p:spPr>
        <p:txBody>
          <a:bodyPr wrap="none" rtlCol="0">
            <a:spAutoFit/>
          </a:bodyPr>
          <a:lstStyle/>
          <a:p>
            <a:r>
              <a:rPr lang="zh-CN" altLang="en-US" dirty="0" smtClean="0"/>
              <a:t>软管卷盘</a:t>
            </a:r>
            <a:endParaRPr lang="zh-CN" altLang="en-US" dirty="0"/>
          </a:p>
        </p:txBody>
      </p:sp>
      <p:sp>
        <p:nvSpPr>
          <p:cNvPr id="15" name="TextBox 14"/>
          <p:cNvSpPr txBox="1"/>
          <p:nvPr/>
        </p:nvSpPr>
        <p:spPr>
          <a:xfrm>
            <a:off x="1487488" y="2996952"/>
            <a:ext cx="646331" cy="369332"/>
          </a:xfrm>
          <a:prstGeom prst="rect">
            <a:avLst/>
          </a:prstGeom>
          <a:noFill/>
        </p:spPr>
        <p:txBody>
          <a:bodyPr wrap="none" rtlCol="0">
            <a:spAutoFit/>
          </a:bodyPr>
          <a:lstStyle/>
          <a:p>
            <a:r>
              <a:rPr lang="zh-CN" altLang="en-US" dirty="0" smtClean="0"/>
              <a:t>水枪</a:t>
            </a:r>
            <a:endParaRPr lang="zh-CN" altLang="en-US" dirty="0"/>
          </a:p>
        </p:txBody>
      </p:sp>
      <p:sp>
        <p:nvSpPr>
          <p:cNvPr id="16" name="TextBox 15"/>
          <p:cNvSpPr txBox="1"/>
          <p:nvPr/>
        </p:nvSpPr>
        <p:spPr>
          <a:xfrm>
            <a:off x="1343472" y="5805264"/>
            <a:ext cx="1107996" cy="369332"/>
          </a:xfrm>
          <a:prstGeom prst="rect">
            <a:avLst/>
          </a:prstGeom>
          <a:noFill/>
        </p:spPr>
        <p:txBody>
          <a:bodyPr wrap="none" rtlCol="0">
            <a:spAutoFit/>
          </a:bodyPr>
          <a:lstStyle/>
          <a:p>
            <a:r>
              <a:rPr lang="zh-CN" altLang="en-US" dirty="0" smtClean="0"/>
              <a:t>报警按钮</a:t>
            </a:r>
            <a:endParaRPr lang="zh-CN" altLang="en-US" dirty="0"/>
          </a:p>
        </p:txBody>
      </p:sp>
      <p:sp>
        <p:nvSpPr>
          <p:cNvPr id="17" name="TextBox 16"/>
          <p:cNvSpPr txBox="1"/>
          <p:nvPr/>
        </p:nvSpPr>
        <p:spPr>
          <a:xfrm>
            <a:off x="1055440" y="1052736"/>
            <a:ext cx="2236510" cy="400110"/>
          </a:xfrm>
          <a:prstGeom prst="rect">
            <a:avLst/>
          </a:prstGeom>
          <a:noFill/>
        </p:spPr>
        <p:txBody>
          <a:bodyPr wrap="none" rtlCol="0">
            <a:spAutoFit/>
          </a:bodyPr>
          <a:lstStyle/>
          <a:p>
            <a:r>
              <a:rPr lang="zh-CN" altLang="en-US" sz="2000" dirty="0" smtClean="0">
                <a:latin typeface="宋体" panose="02010600030101010101" pitchFamily="2" charset="-122"/>
                <a:ea typeface="宋体" panose="02010600030101010101" pitchFamily="2" charset="-122"/>
              </a:rPr>
              <a:t>室内消火栓组成：</a:t>
            </a:r>
            <a:endParaRPr lang="zh-CN" altLang="en-US" sz="2000" dirty="0">
              <a:latin typeface="宋体" panose="02010600030101010101" pitchFamily="2" charset="-122"/>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a:solidFill>
                <a:schemeClr val="accent1"/>
              </a:solidFill>
            </a:endParaRPr>
          </a:p>
        </p:txBody>
      </p:sp>
      <p:sp>
        <p:nvSpPr>
          <p:cNvPr id="4" name="矩形 3"/>
          <p:cNvSpPr/>
          <p:nvPr/>
        </p:nvSpPr>
        <p:spPr>
          <a:xfrm>
            <a:off x="767408" y="1412776"/>
            <a:ext cx="9793088" cy="1754326"/>
          </a:xfrm>
          <a:prstGeom prst="rect">
            <a:avLst/>
          </a:prstGeom>
        </p:spPr>
        <p:txBody>
          <a:bodyPr wrap="square">
            <a:spAutoFit/>
          </a:bodyPr>
          <a:lstStyle/>
          <a:p>
            <a:pPr indent="457200">
              <a:lnSpc>
                <a:spcPct val="150000"/>
              </a:lnSpc>
            </a:pPr>
            <a:r>
              <a:rPr lang="zh-CN" altLang="en-US" dirty="0" smtClean="0"/>
              <a:t>消防广播系统也叫应急广播系统，是火灾逃生疏散和灭火指挥的重要设备，在整个消防控制管理系统中起着极其重要作用。在火灾发生时，应急广播信号通过音源设备发出，经过功率放大后，由广播切换模块切换到广播指定区域的音箱实现应急广播。一般的广播系统主要由主机端设备</a:t>
            </a:r>
            <a:r>
              <a:rPr lang="en-US" altLang="zh-CN" dirty="0" smtClean="0"/>
              <a:t>:</a:t>
            </a:r>
            <a:r>
              <a:rPr lang="zh-CN" altLang="en-US" dirty="0" smtClean="0"/>
              <a:t>音源设备、广播功率放大器、火灾报警控制器</a:t>
            </a:r>
            <a:r>
              <a:rPr lang="en-US" altLang="zh-CN" dirty="0" smtClean="0"/>
              <a:t>(</a:t>
            </a:r>
            <a:r>
              <a:rPr lang="zh-CN" altLang="en-US" dirty="0" smtClean="0"/>
              <a:t>联动型</a:t>
            </a:r>
            <a:r>
              <a:rPr lang="en-US" altLang="zh-CN" dirty="0" smtClean="0"/>
              <a:t>)</a:t>
            </a:r>
            <a:r>
              <a:rPr lang="zh-CN" altLang="en-US" dirty="0" smtClean="0"/>
              <a:t>等，及现场设备</a:t>
            </a:r>
            <a:r>
              <a:rPr lang="en-US" altLang="zh-CN" dirty="0" smtClean="0"/>
              <a:t>:</a:t>
            </a:r>
            <a:r>
              <a:rPr lang="zh-CN" altLang="en-US" dirty="0" smtClean="0"/>
              <a:t>输出模块、音箱构成。</a:t>
            </a:r>
            <a:endParaRPr lang="zh-CN" altLang="en-US" dirty="0"/>
          </a:p>
        </p:txBody>
      </p:sp>
      <p:pic>
        <p:nvPicPr>
          <p:cNvPr id="5" name="图片 4" descr="微信图片_20190313111458.jpg"/>
          <p:cNvPicPr>
            <a:picLocks noChangeAspect="1"/>
          </p:cNvPicPr>
          <p:nvPr/>
        </p:nvPicPr>
        <p:blipFill>
          <a:blip r:embed="rId1" cstate="print"/>
          <a:stretch>
            <a:fillRect/>
          </a:stretch>
        </p:blipFill>
        <p:spPr>
          <a:xfrm rot="10800000">
            <a:off x="1055440" y="3212976"/>
            <a:ext cx="3816424" cy="2862318"/>
          </a:xfrm>
          <a:prstGeom prst="rect">
            <a:avLst/>
          </a:prstGeom>
        </p:spPr>
      </p:pic>
      <p:pic>
        <p:nvPicPr>
          <p:cNvPr id="7" name="图片 6" descr="微信图片_20190313112504.jpg"/>
          <p:cNvPicPr>
            <a:picLocks noChangeAspect="1"/>
          </p:cNvPicPr>
          <p:nvPr/>
        </p:nvPicPr>
        <p:blipFill>
          <a:blip r:embed="rId2" cstate="print"/>
          <a:stretch>
            <a:fillRect/>
          </a:stretch>
        </p:blipFill>
        <p:spPr>
          <a:xfrm>
            <a:off x="5951984" y="3266982"/>
            <a:ext cx="3744416" cy="2808312"/>
          </a:xfrm>
          <a:prstGeom prst="rect">
            <a:avLst/>
          </a:prstGeom>
        </p:spPr>
      </p:pic>
      <p:sp>
        <p:nvSpPr>
          <p:cNvPr id="9" name="TextBox 8"/>
          <p:cNvSpPr txBox="1"/>
          <p:nvPr/>
        </p:nvSpPr>
        <p:spPr>
          <a:xfrm>
            <a:off x="5231904" y="4005064"/>
            <a:ext cx="461665" cy="1477328"/>
          </a:xfrm>
          <a:prstGeom prst="rect">
            <a:avLst/>
          </a:prstGeom>
          <a:noFill/>
        </p:spPr>
        <p:txBody>
          <a:bodyPr vert="eaVert" wrap="none" rtlCol="0">
            <a:spAutoFit/>
          </a:bodyPr>
          <a:lstStyle/>
          <a:p>
            <a:r>
              <a:rPr lang="zh-CN" altLang="en-US" dirty="0" smtClean="0"/>
              <a:t>消防广播主机</a:t>
            </a:r>
            <a:endParaRPr lang="zh-CN" altLang="en-US" dirty="0"/>
          </a:p>
        </p:txBody>
      </p:sp>
      <p:sp>
        <p:nvSpPr>
          <p:cNvPr id="10" name="TextBox 9"/>
          <p:cNvSpPr txBox="1"/>
          <p:nvPr/>
        </p:nvSpPr>
        <p:spPr>
          <a:xfrm>
            <a:off x="10128448" y="4221088"/>
            <a:ext cx="360040" cy="923330"/>
          </a:xfrm>
          <a:prstGeom prst="rect">
            <a:avLst/>
          </a:prstGeom>
          <a:noFill/>
        </p:spPr>
        <p:txBody>
          <a:bodyPr wrap="square" rtlCol="0">
            <a:spAutoFit/>
          </a:bodyPr>
          <a:lstStyle/>
          <a:p>
            <a:r>
              <a:rPr lang="zh-CN" altLang="en-US" dirty="0" smtClean="0"/>
              <a:t>扬声器</a:t>
            </a:r>
            <a:endParaRPr lang="zh-CN" altLang="en-US" dirty="0"/>
          </a:p>
        </p:txBody>
      </p:sp>
      <p:sp>
        <p:nvSpPr>
          <p:cNvPr id="11" name="TextBox 10"/>
          <p:cNvSpPr txBox="1"/>
          <p:nvPr/>
        </p:nvSpPr>
        <p:spPr>
          <a:xfrm>
            <a:off x="767408" y="1052736"/>
            <a:ext cx="3024335" cy="369332"/>
          </a:xfrm>
          <a:prstGeom prst="rect">
            <a:avLst/>
          </a:prstGeom>
          <a:noFill/>
        </p:spPr>
        <p:txBody>
          <a:bodyPr wrap="square" rtlCol="0">
            <a:spAutoFit/>
          </a:bodyPr>
          <a:lstStyle/>
          <a:p>
            <a:r>
              <a:rPr lang="zh-CN" altLang="en-US" b="1" dirty="0" smtClean="0"/>
              <a:t>五、火灾应急广播系统</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pic>
        <p:nvPicPr>
          <p:cNvPr id="5" name="图片 4" descr="微信图片_20190313112457.jpg"/>
          <p:cNvPicPr>
            <a:picLocks noChangeAspect="1"/>
          </p:cNvPicPr>
          <p:nvPr/>
        </p:nvPicPr>
        <p:blipFill>
          <a:blip r:embed="rId1" cstate="print"/>
          <a:stretch>
            <a:fillRect/>
          </a:stretch>
        </p:blipFill>
        <p:spPr>
          <a:xfrm rot="10800000">
            <a:off x="6384032" y="2924944"/>
            <a:ext cx="3456384" cy="2592288"/>
          </a:xfrm>
          <a:prstGeom prst="rect">
            <a:avLst/>
          </a:prstGeom>
        </p:spPr>
      </p:pic>
      <p:pic>
        <p:nvPicPr>
          <p:cNvPr id="7" name="图片 6" descr="t01cd7c1288e7ef23e8.jpg"/>
          <p:cNvPicPr>
            <a:picLocks noChangeAspect="1"/>
          </p:cNvPicPr>
          <p:nvPr/>
        </p:nvPicPr>
        <p:blipFill>
          <a:blip r:embed="rId2" cstate="print"/>
          <a:stretch>
            <a:fillRect/>
          </a:stretch>
        </p:blipFill>
        <p:spPr>
          <a:xfrm>
            <a:off x="1415480" y="2522779"/>
            <a:ext cx="3312368" cy="3138469"/>
          </a:xfrm>
          <a:prstGeom prst="rect">
            <a:avLst/>
          </a:prstGeom>
        </p:spPr>
      </p:pic>
      <p:sp>
        <p:nvSpPr>
          <p:cNvPr id="8" name="TextBox 7"/>
          <p:cNvSpPr txBox="1"/>
          <p:nvPr/>
        </p:nvSpPr>
        <p:spPr>
          <a:xfrm>
            <a:off x="2207568" y="5795972"/>
            <a:ext cx="1338828" cy="369332"/>
          </a:xfrm>
          <a:prstGeom prst="rect">
            <a:avLst/>
          </a:prstGeom>
          <a:noFill/>
        </p:spPr>
        <p:txBody>
          <a:bodyPr wrap="none" rtlCol="0">
            <a:spAutoFit/>
          </a:bodyPr>
          <a:lstStyle/>
          <a:p>
            <a:r>
              <a:rPr lang="zh-CN" altLang="en-US" dirty="0" smtClean="0"/>
              <a:t>应急照明灯</a:t>
            </a:r>
            <a:endParaRPr lang="zh-CN" altLang="en-US" dirty="0"/>
          </a:p>
        </p:txBody>
      </p:sp>
      <p:sp>
        <p:nvSpPr>
          <p:cNvPr id="9" name="TextBox 8"/>
          <p:cNvSpPr txBox="1"/>
          <p:nvPr/>
        </p:nvSpPr>
        <p:spPr>
          <a:xfrm>
            <a:off x="7392144" y="5795972"/>
            <a:ext cx="1338828" cy="369332"/>
          </a:xfrm>
          <a:prstGeom prst="rect">
            <a:avLst/>
          </a:prstGeom>
          <a:noFill/>
        </p:spPr>
        <p:txBody>
          <a:bodyPr wrap="none" rtlCol="0">
            <a:spAutoFit/>
          </a:bodyPr>
          <a:lstStyle/>
          <a:p>
            <a:r>
              <a:rPr lang="zh-CN" altLang="en-US" dirty="0" smtClean="0"/>
              <a:t>疏散指示牌</a:t>
            </a:r>
            <a:endParaRPr lang="zh-CN" altLang="en-US" dirty="0"/>
          </a:p>
        </p:txBody>
      </p:sp>
      <p:sp>
        <p:nvSpPr>
          <p:cNvPr id="10" name="TextBox 9"/>
          <p:cNvSpPr txBox="1"/>
          <p:nvPr/>
        </p:nvSpPr>
        <p:spPr>
          <a:xfrm>
            <a:off x="623392" y="1052736"/>
            <a:ext cx="10225136" cy="1338828"/>
          </a:xfrm>
          <a:prstGeom prst="rect">
            <a:avLst/>
          </a:prstGeom>
          <a:noFill/>
        </p:spPr>
        <p:txBody>
          <a:bodyPr wrap="square" rtlCol="0">
            <a:spAutoFit/>
          </a:bodyPr>
          <a:lstStyle/>
          <a:p>
            <a:pPr>
              <a:lnSpc>
                <a:spcPct val="150000"/>
              </a:lnSpc>
            </a:pPr>
            <a:r>
              <a:rPr lang="zh-CN" altLang="en-US" b="1" dirty="0" smtClean="0"/>
              <a:t>六、火灾应急照明和疏散指示系统</a:t>
            </a:r>
            <a:endParaRPr lang="en-US" altLang="zh-CN" b="1" dirty="0" smtClean="0"/>
          </a:p>
          <a:p>
            <a:pPr indent="457200">
              <a:lnSpc>
                <a:spcPct val="150000"/>
              </a:lnSpc>
            </a:pPr>
            <a:r>
              <a:rPr lang="zh-CN" altLang="en-US" dirty="0" smtClean="0"/>
              <a:t>应急照明和疏散指示系统是为人员疏散、消防作业提供照明和疏散指示的系统，由各类消防应急灯具和相关装置组成。</a:t>
            </a:r>
            <a:endParaRPr lang="zh-CN" altLang="en-US" dirty="0"/>
          </a:p>
        </p:txBody>
      </p:sp>
      <p:sp>
        <p:nvSpPr>
          <p:cNvPr id="11" name="TextBox 10"/>
          <p:cNvSpPr txBox="1"/>
          <p:nvPr/>
        </p:nvSpPr>
        <p:spPr>
          <a:xfrm>
            <a:off x="1855912" y="404664"/>
            <a:ext cx="8856984" cy="830997"/>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a:p>
            <a:endParaRPr lang="zh-CN" altLang="en-US" sz="2400" b="1" dirty="0" smtClean="0">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7" name="TextBox 6"/>
          <p:cNvSpPr txBox="1"/>
          <p:nvPr/>
        </p:nvSpPr>
        <p:spPr>
          <a:xfrm>
            <a:off x="695400" y="980728"/>
            <a:ext cx="10369152" cy="5170646"/>
          </a:xfrm>
          <a:prstGeom prst="rect">
            <a:avLst/>
          </a:prstGeom>
          <a:noFill/>
        </p:spPr>
        <p:txBody>
          <a:bodyPr wrap="square" rtlCol="0">
            <a:spAutoFit/>
          </a:bodyPr>
          <a:lstStyle/>
          <a:p>
            <a:pPr>
              <a:lnSpc>
                <a:spcPct val="150000"/>
              </a:lnSpc>
            </a:pPr>
            <a:r>
              <a:rPr lang="zh-CN" altLang="en-US" sz="2000" b="1" dirty="0" smtClean="0">
                <a:latin typeface="+mj-ea"/>
                <a:ea typeface="+mj-ea"/>
              </a:rPr>
              <a:t>七、气体灭火系统</a:t>
            </a:r>
            <a:endParaRPr lang="en-US" altLang="zh-CN" sz="2000" b="1" dirty="0" smtClean="0">
              <a:latin typeface="+mj-ea"/>
              <a:ea typeface="+mj-ea"/>
            </a:endParaRPr>
          </a:p>
          <a:p>
            <a:pPr indent="457200">
              <a:lnSpc>
                <a:spcPct val="150000"/>
              </a:lnSpc>
            </a:pPr>
            <a:r>
              <a:rPr lang="zh-CN" altLang="en-US" sz="2000" dirty="0" smtClean="0">
                <a:latin typeface="+mj-ea"/>
                <a:ea typeface="+mj-ea"/>
              </a:rPr>
              <a:t>气体灭火系统是以某些气体作为灭火介质，通过这些气体在整个防护区内或者保护对象周围的局部区域建立起灭火剂浓度实现灭火的。</a:t>
            </a:r>
            <a:endParaRPr lang="en-US" altLang="zh-CN" sz="2000" dirty="0" smtClean="0">
              <a:latin typeface="+mj-ea"/>
              <a:ea typeface="+mj-ea"/>
            </a:endParaRPr>
          </a:p>
          <a:p>
            <a:pPr indent="457200">
              <a:lnSpc>
                <a:spcPct val="150000"/>
              </a:lnSpc>
            </a:pPr>
            <a:r>
              <a:rPr lang="zh-CN" altLang="en-US" sz="2000" dirty="0" smtClean="0">
                <a:latin typeface="+mj-ea"/>
                <a:ea typeface="+mj-ea"/>
              </a:rPr>
              <a:t>气体灭火系统目前是世界上应用非常广泛的现代化灭火设备，具有灭火效率高、不污损设备等优点。主要设置在计算机机房、重要的图书馆档案馆、移动通信基站</a:t>
            </a:r>
            <a:r>
              <a:rPr lang="en-US" altLang="zh-CN" sz="2000" dirty="0" smtClean="0">
                <a:latin typeface="+mj-ea"/>
                <a:ea typeface="+mj-ea"/>
              </a:rPr>
              <a:t>(</a:t>
            </a:r>
            <a:r>
              <a:rPr lang="zh-CN" altLang="en-US" sz="2000" dirty="0" smtClean="0">
                <a:latin typeface="+mj-ea"/>
                <a:ea typeface="+mj-ea"/>
              </a:rPr>
              <a:t>房</a:t>
            </a:r>
            <a:r>
              <a:rPr lang="en-US" altLang="zh-CN" sz="2000" dirty="0" smtClean="0">
                <a:latin typeface="+mj-ea"/>
                <a:ea typeface="+mj-ea"/>
              </a:rPr>
              <a:t>)</a:t>
            </a:r>
            <a:r>
              <a:rPr lang="zh-CN" altLang="en-US" sz="2000" dirty="0" smtClean="0">
                <a:latin typeface="+mj-ea"/>
                <a:ea typeface="+mj-ea"/>
              </a:rPr>
              <a:t>、</a:t>
            </a:r>
            <a:r>
              <a:rPr lang="en-US" altLang="zh-CN" sz="2000" dirty="0" smtClean="0">
                <a:latin typeface="+mj-ea"/>
                <a:ea typeface="+mj-ea"/>
              </a:rPr>
              <a:t>UPS</a:t>
            </a:r>
            <a:r>
              <a:rPr lang="zh-CN" altLang="en-US" sz="2000" dirty="0" smtClean="0">
                <a:latin typeface="+mj-ea"/>
                <a:ea typeface="+mj-ea"/>
              </a:rPr>
              <a:t>室、电池室、一般的柴油发电机房等场所。</a:t>
            </a:r>
            <a:endParaRPr lang="en-US" altLang="zh-CN" sz="2000" dirty="0" smtClean="0">
              <a:latin typeface="+mj-ea"/>
              <a:ea typeface="+mj-ea"/>
            </a:endParaRPr>
          </a:p>
          <a:p>
            <a:pPr indent="457200">
              <a:lnSpc>
                <a:spcPct val="150000"/>
              </a:lnSpc>
            </a:pPr>
            <a:r>
              <a:rPr lang="zh-CN" altLang="en-US" sz="2000" dirty="0" smtClean="0">
                <a:latin typeface="+mj-ea"/>
                <a:ea typeface="+mj-ea"/>
              </a:rPr>
              <a:t>适用于气体灭火系统扑救的火灾：</a:t>
            </a:r>
            <a:endParaRPr lang="en-US" altLang="zh-CN" sz="2000" dirty="0" smtClean="0">
              <a:latin typeface="+mj-ea"/>
              <a:ea typeface="+mj-ea"/>
            </a:endParaRPr>
          </a:p>
          <a:p>
            <a:pPr indent="457200">
              <a:lnSpc>
                <a:spcPct val="150000"/>
              </a:lnSpc>
            </a:pPr>
            <a:r>
              <a:rPr lang="en-US" altLang="zh-CN" sz="2000" dirty="0" smtClean="0">
                <a:latin typeface="+mj-ea"/>
                <a:ea typeface="+mj-ea"/>
              </a:rPr>
              <a:t>1.</a:t>
            </a:r>
            <a:r>
              <a:rPr lang="zh-CN" altLang="en-US" sz="2000" dirty="0" smtClean="0">
                <a:latin typeface="+mj-ea"/>
                <a:ea typeface="+mj-ea"/>
              </a:rPr>
              <a:t>电气火灾</a:t>
            </a:r>
            <a:endParaRPr lang="en-US" altLang="zh-CN" sz="2000" dirty="0" smtClean="0">
              <a:latin typeface="+mj-ea"/>
              <a:ea typeface="+mj-ea"/>
            </a:endParaRPr>
          </a:p>
          <a:p>
            <a:pPr indent="457200">
              <a:lnSpc>
                <a:spcPct val="150000"/>
              </a:lnSpc>
            </a:pPr>
            <a:r>
              <a:rPr lang="en-US" altLang="zh-CN" sz="2000" dirty="0" smtClean="0">
                <a:latin typeface="+mj-ea"/>
                <a:ea typeface="+mj-ea"/>
              </a:rPr>
              <a:t>2.</a:t>
            </a:r>
            <a:r>
              <a:rPr lang="zh-CN" altLang="en-US" sz="2000" dirty="0" smtClean="0">
                <a:latin typeface="+mj-ea"/>
                <a:ea typeface="+mj-ea"/>
              </a:rPr>
              <a:t>固体表面火灾</a:t>
            </a:r>
            <a:endParaRPr lang="en-US" altLang="zh-CN" sz="2000" dirty="0" smtClean="0">
              <a:latin typeface="+mj-ea"/>
              <a:ea typeface="+mj-ea"/>
            </a:endParaRPr>
          </a:p>
          <a:p>
            <a:pPr indent="457200">
              <a:lnSpc>
                <a:spcPct val="150000"/>
              </a:lnSpc>
            </a:pPr>
            <a:r>
              <a:rPr lang="en-US" altLang="zh-CN" sz="2000" dirty="0" smtClean="0">
                <a:latin typeface="+mj-ea"/>
                <a:ea typeface="+mj-ea"/>
              </a:rPr>
              <a:t>3.</a:t>
            </a:r>
            <a:r>
              <a:rPr lang="zh-CN" altLang="en-US" sz="2000" dirty="0" smtClean="0">
                <a:latin typeface="+mj-ea"/>
                <a:ea typeface="+mj-ea"/>
              </a:rPr>
              <a:t>液体火灾</a:t>
            </a:r>
            <a:endParaRPr lang="en-US" altLang="zh-CN" sz="2000" dirty="0" smtClean="0">
              <a:latin typeface="+mj-ea"/>
              <a:ea typeface="+mj-ea"/>
            </a:endParaRPr>
          </a:p>
          <a:p>
            <a:pPr indent="457200">
              <a:lnSpc>
                <a:spcPct val="150000"/>
              </a:lnSpc>
            </a:pPr>
            <a:r>
              <a:rPr lang="en-US" altLang="zh-CN" sz="2000" dirty="0" smtClean="0">
                <a:latin typeface="+mj-ea"/>
                <a:ea typeface="+mj-ea"/>
              </a:rPr>
              <a:t>4.</a:t>
            </a:r>
            <a:r>
              <a:rPr lang="zh-CN" altLang="en-US" sz="2000" dirty="0" smtClean="0">
                <a:latin typeface="+mj-ea"/>
                <a:ea typeface="+mj-ea"/>
              </a:rPr>
              <a:t>灭火前能切断气源的气体火灾</a:t>
            </a:r>
            <a:endParaRPr lang="en-US" altLang="zh-CN" sz="2000" dirty="0" smtClean="0">
              <a:latin typeface="+mj-ea"/>
              <a:ea typeface="+mj-ea"/>
            </a:endParaRPr>
          </a:p>
        </p:txBody>
      </p:sp>
      <p:sp>
        <p:nvSpPr>
          <p:cNvPr id="9" name="TextBox 8"/>
          <p:cNvSpPr txBox="1"/>
          <p:nvPr/>
        </p:nvSpPr>
        <p:spPr>
          <a:xfrm>
            <a:off x="18559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667317" y="396409"/>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
        <p:nvSpPr>
          <p:cNvPr id="11" name="TextBox 10"/>
          <p:cNvSpPr txBox="1"/>
          <p:nvPr/>
        </p:nvSpPr>
        <p:spPr>
          <a:xfrm>
            <a:off x="983432" y="1196752"/>
            <a:ext cx="9793088" cy="4662815"/>
          </a:xfrm>
          <a:prstGeom prst="rect">
            <a:avLst/>
          </a:prstGeom>
          <a:noFill/>
        </p:spPr>
        <p:txBody>
          <a:bodyPr wrap="square" rtlCol="0">
            <a:spAutoFit/>
          </a:bodyPr>
          <a:lstStyle/>
          <a:p>
            <a:pPr>
              <a:lnSpc>
                <a:spcPct val="150000"/>
              </a:lnSpc>
            </a:pPr>
            <a:r>
              <a:rPr lang="zh-CN" altLang="en-US" b="1" dirty="0" smtClean="0">
                <a:latin typeface="+mn-ea"/>
              </a:rPr>
              <a:t>气体灭火系统的启动方式：</a:t>
            </a:r>
            <a:endParaRPr lang="en-US" altLang="zh-CN" b="1" dirty="0" smtClean="0">
              <a:latin typeface="+mn-ea"/>
            </a:endParaRPr>
          </a:p>
          <a:p>
            <a:pPr>
              <a:lnSpc>
                <a:spcPct val="150000"/>
              </a:lnSpc>
            </a:pPr>
            <a:r>
              <a:rPr lang="en-US" altLang="zh-CN" dirty="0" smtClean="0">
                <a:latin typeface="+mn-ea"/>
              </a:rPr>
              <a:t>1.</a:t>
            </a:r>
            <a:r>
              <a:rPr lang="zh-CN" altLang="en-US" dirty="0" smtClean="0">
                <a:latin typeface="+mn-ea"/>
              </a:rPr>
              <a:t>自动控制</a:t>
            </a:r>
            <a:endParaRPr lang="en-US" altLang="zh-CN" dirty="0" smtClean="0">
              <a:latin typeface="+mn-ea"/>
            </a:endParaRPr>
          </a:p>
          <a:p>
            <a:pPr>
              <a:lnSpc>
                <a:spcPct val="150000"/>
              </a:lnSpc>
            </a:pPr>
            <a:r>
              <a:rPr lang="en-US" altLang="zh-CN" dirty="0" smtClean="0">
                <a:latin typeface="+mn-ea"/>
              </a:rPr>
              <a:t>2.</a:t>
            </a:r>
            <a:r>
              <a:rPr lang="zh-CN" altLang="en-US" dirty="0" smtClean="0">
                <a:latin typeface="+mn-ea"/>
              </a:rPr>
              <a:t>手动控制</a:t>
            </a:r>
            <a:endParaRPr lang="en-US" altLang="zh-CN" dirty="0" smtClean="0">
              <a:latin typeface="+mn-ea"/>
            </a:endParaRPr>
          </a:p>
          <a:p>
            <a:pPr>
              <a:lnSpc>
                <a:spcPct val="150000"/>
              </a:lnSpc>
            </a:pPr>
            <a:r>
              <a:rPr lang="en-US" altLang="zh-CN" dirty="0" smtClean="0">
                <a:latin typeface="+mn-ea"/>
              </a:rPr>
              <a:t>3.</a:t>
            </a:r>
            <a:r>
              <a:rPr lang="zh-CN" altLang="en-US" dirty="0" smtClean="0">
                <a:latin typeface="+mn-ea"/>
              </a:rPr>
              <a:t>机械应急操作</a:t>
            </a:r>
            <a:r>
              <a:rPr lang="en-US" altLang="zh-CN" b="1" dirty="0" smtClean="0">
                <a:latin typeface="+mn-ea"/>
              </a:rPr>
              <a:t> </a:t>
            </a:r>
            <a:endParaRPr lang="en-US" altLang="zh-CN" b="1" dirty="0" smtClean="0">
              <a:latin typeface="+mn-ea"/>
            </a:endParaRPr>
          </a:p>
          <a:p>
            <a:pPr>
              <a:lnSpc>
                <a:spcPct val="150000"/>
              </a:lnSpc>
            </a:pPr>
            <a:endParaRPr lang="en-US" altLang="zh-CN" b="1" dirty="0" smtClean="0">
              <a:latin typeface="+mn-ea"/>
            </a:endParaRPr>
          </a:p>
          <a:p>
            <a:pPr>
              <a:lnSpc>
                <a:spcPct val="150000"/>
              </a:lnSpc>
            </a:pPr>
            <a:r>
              <a:rPr lang="zh-CN" altLang="en-US" b="1" dirty="0" smtClean="0">
                <a:latin typeface="+mn-ea"/>
              </a:rPr>
              <a:t>气体灭火系统的组成</a:t>
            </a:r>
            <a:r>
              <a:rPr lang="en-US" altLang="zh-CN" b="1" dirty="0" smtClean="0">
                <a:latin typeface="+mn-ea"/>
              </a:rPr>
              <a:t>:</a:t>
            </a:r>
            <a:endParaRPr lang="en-US" altLang="zh-CN" b="1" dirty="0" smtClean="0">
              <a:latin typeface="+mn-ea"/>
            </a:endParaRPr>
          </a:p>
          <a:p>
            <a:pPr>
              <a:lnSpc>
                <a:spcPct val="150000"/>
              </a:lnSpc>
            </a:pPr>
            <a:r>
              <a:rPr lang="en-US" altLang="zh-CN" dirty="0" smtClean="0">
                <a:latin typeface="+mn-ea"/>
              </a:rPr>
              <a:t>1.</a:t>
            </a:r>
            <a:r>
              <a:rPr lang="zh-CN" altLang="en-US" dirty="0" smtClean="0">
                <a:latin typeface="+mn-ea"/>
              </a:rPr>
              <a:t>管网气体灭火系统</a:t>
            </a:r>
            <a:endParaRPr lang="en-US" altLang="zh-CN" dirty="0" smtClean="0">
              <a:latin typeface="+mn-ea"/>
            </a:endParaRPr>
          </a:p>
          <a:p>
            <a:pPr>
              <a:lnSpc>
                <a:spcPct val="150000"/>
              </a:lnSpc>
            </a:pPr>
            <a:r>
              <a:rPr lang="zh-CN" altLang="en-US" dirty="0" smtClean="0">
                <a:latin typeface="+mn-ea"/>
              </a:rPr>
              <a:t>一般由灭火剂储存瓶组、单向阀、压力开关、选择阀、阀驱动装置、喷头、集流管、管网以及火灾报警灭火控制器组成。</a:t>
            </a:r>
            <a:endParaRPr lang="en-US" altLang="zh-CN" dirty="0" smtClean="0">
              <a:latin typeface="+mn-ea"/>
            </a:endParaRPr>
          </a:p>
          <a:p>
            <a:pPr>
              <a:lnSpc>
                <a:spcPct val="150000"/>
              </a:lnSpc>
            </a:pPr>
            <a:r>
              <a:rPr lang="en-US" altLang="zh-CN" dirty="0" smtClean="0">
                <a:latin typeface="+mn-ea"/>
              </a:rPr>
              <a:t>2.</a:t>
            </a:r>
            <a:r>
              <a:rPr lang="zh-CN" altLang="en-US" dirty="0" smtClean="0">
                <a:latin typeface="+mn-ea"/>
              </a:rPr>
              <a:t>预制（无管网）自动灭火系统</a:t>
            </a:r>
            <a:endParaRPr lang="en-US" altLang="zh-CN" dirty="0" smtClean="0">
              <a:latin typeface="+mn-ea"/>
            </a:endParaRPr>
          </a:p>
          <a:p>
            <a:pPr>
              <a:lnSpc>
                <a:spcPct val="150000"/>
              </a:lnSpc>
            </a:pPr>
            <a:r>
              <a:rPr lang="zh-CN" altLang="en-US" dirty="0" smtClean="0">
                <a:latin typeface="+mn-ea"/>
              </a:rPr>
              <a:t>一般由灭火剂储存容器组件、管路、喷嘴、阀门驱动装置、火灾报警控制器等组成。</a:t>
            </a:r>
            <a:endParaRPr lang="en-US" altLang="zh-CN" dirty="0" smtClean="0">
              <a:latin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rPr>
              <a:t>培训目标及培训要求</a:t>
            </a:r>
            <a:endParaRPr lang="zh-CN" altLang="en-US" sz="2400" b="1" dirty="0">
              <a:solidFill>
                <a:schemeClr val="accent1"/>
              </a:solidFill>
            </a:endParaRPr>
          </a:p>
        </p:txBody>
      </p:sp>
      <p:sp>
        <p:nvSpPr>
          <p:cNvPr id="5" name="TextBox 4"/>
          <p:cNvSpPr txBox="1"/>
          <p:nvPr/>
        </p:nvSpPr>
        <p:spPr>
          <a:xfrm>
            <a:off x="1992050" y="1268761"/>
            <a:ext cx="7848872" cy="1731169"/>
          </a:xfrm>
          <a:prstGeom prst="ellipse">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培训目标</a:t>
            </a:r>
            <a:r>
              <a:rPr lang="zh-CN" altLang="en-US" dirty="0" smtClean="0"/>
              <a:t>：认清消防安全工作的重要性，加强消防安全管理，提高全体员工的消防安全意识和防火灭火能力，及时发现和消除火灾隐患，确保财产安全和人身安全，避免火灾危害，形成企业安全文化</a:t>
            </a:r>
            <a:r>
              <a:rPr lang="en-US" altLang="zh-CN" dirty="0" smtClean="0"/>
              <a:t>…….</a:t>
            </a:r>
            <a:endParaRPr lang="zh-CN" altLang="en-US" dirty="0"/>
          </a:p>
        </p:txBody>
      </p:sp>
      <p:sp>
        <p:nvSpPr>
          <p:cNvPr id="11" name="流程图: 可选过程 10"/>
          <p:cNvSpPr/>
          <p:nvPr/>
        </p:nvSpPr>
        <p:spPr>
          <a:xfrm>
            <a:off x="2349054" y="3861048"/>
            <a:ext cx="936104" cy="194421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solidFill>
                  <a:schemeClr val="accent6"/>
                </a:solidFill>
              </a:rPr>
              <a:t>培训要求</a:t>
            </a:r>
            <a:endParaRPr lang="zh-CN" altLang="en-US" b="1" dirty="0">
              <a:solidFill>
                <a:schemeClr val="accent6"/>
              </a:solidFill>
            </a:endParaRPr>
          </a:p>
        </p:txBody>
      </p:sp>
      <p:sp>
        <p:nvSpPr>
          <p:cNvPr id="12" name="右箭头 11"/>
          <p:cNvSpPr/>
          <p:nvPr/>
        </p:nvSpPr>
        <p:spPr>
          <a:xfrm>
            <a:off x="3573190" y="458112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可选过程 14"/>
          <p:cNvSpPr/>
          <p:nvPr/>
        </p:nvSpPr>
        <p:spPr>
          <a:xfrm>
            <a:off x="5373390" y="3573016"/>
            <a:ext cx="3744416" cy="4320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认识消防系统构成</a:t>
            </a:r>
            <a:endParaRPr lang="zh-CN" altLang="en-US" dirty="0"/>
          </a:p>
        </p:txBody>
      </p:sp>
      <p:sp>
        <p:nvSpPr>
          <p:cNvPr id="16" name="流程图: 可选过程 15"/>
          <p:cNvSpPr/>
          <p:nvPr/>
        </p:nvSpPr>
        <p:spPr>
          <a:xfrm>
            <a:off x="5373390" y="4293096"/>
            <a:ext cx="3744416" cy="4320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掌握消防系统设备操作</a:t>
            </a:r>
            <a:endParaRPr lang="zh-CN" altLang="en-US" dirty="0"/>
          </a:p>
        </p:txBody>
      </p:sp>
      <p:sp>
        <p:nvSpPr>
          <p:cNvPr id="17" name="流程图: 可选过程 16"/>
          <p:cNvSpPr/>
          <p:nvPr/>
        </p:nvSpPr>
        <p:spPr>
          <a:xfrm>
            <a:off x="5373390" y="5013176"/>
            <a:ext cx="3744416" cy="4320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熟练掌握消防系统维护</a:t>
            </a:r>
            <a:endParaRPr lang="zh-CN" altLang="en-US" dirty="0"/>
          </a:p>
        </p:txBody>
      </p:sp>
      <p:sp>
        <p:nvSpPr>
          <p:cNvPr id="18" name="流程图: 可选过程 17"/>
          <p:cNvSpPr/>
          <p:nvPr/>
        </p:nvSpPr>
        <p:spPr>
          <a:xfrm>
            <a:off x="5373390" y="5733256"/>
            <a:ext cx="3744416" cy="43204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解决日常发生问题</a:t>
            </a:r>
            <a:endParaRPr lang="zh-CN" altLang="en-US" dirty="0"/>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bg/>
                                          </p:spTgt>
                                        </p:tgtEl>
                                        <p:attrNameLst>
                                          <p:attrName>style.visibility</p:attrName>
                                        </p:attrNameLst>
                                      </p:cBhvr>
                                      <p:to>
                                        <p:strVal val="visible"/>
                                      </p:to>
                                    </p:set>
                                    <p:anim calcmode="lin" valueType="num">
                                      <p:cBhvr additive="base">
                                        <p:cTn id="7" dur="500" fill="hold"/>
                                        <p:tgtEl>
                                          <p:spTgt spid="1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5">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bg/>
                                          </p:spTgt>
                                        </p:tgtEl>
                                        <p:attrNameLst>
                                          <p:attrName>style.visibility</p:attrName>
                                        </p:attrNameLst>
                                      </p:cBhvr>
                                      <p:to>
                                        <p:strVal val="visible"/>
                                      </p:to>
                                    </p:set>
                                    <p:anim calcmode="lin" valueType="num">
                                      <p:cBhvr additive="base">
                                        <p:cTn id="17" dur="500" fill="hold"/>
                                        <p:tgtEl>
                                          <p:spTgt spid="16">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16">
                                            <p:bg/>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anim calcmode="lin" valueType="num">
                                      <p:cBhvr additive="base">
                                        <p:cTn id="21"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7">
                                            <p:bg/>
                                          </p:spTgt>
                                        </p:tgtEl>
                                        <p:attrNameLst>
                                          <p:attrName>style.visibility</p:attrName>
                                        </p:attrNameLst>
                                      </p:cBhvr>
                                      <p:to>
                                        <p:strVal val="visible"/>
                                      </p:to>
                                    </p:set>
                                    <p:anim calcmode="lin" valueType="num">
                                      <p:cBhvr additive="base">
                                        <p:cTn id="27" dur="500" fill="hold"/>
                                        <p:tgtEl>
                                          <p:spTgt spid="17">
                                            <p:bg/>
                                          </p:spTgt>
                                        </p:tgtEl>
                                        <p:attrNameLst>
                                          <p:attrName>ppt_x</p:attrName>
                                        </p:attrNameLst>
                                      </p:cBhvr>
                                      <p:tavLst>
                                        <p:tav tm="0">
                                          <p:val>
                                            <p:strVal val="#ppt_x"/>
                                          </p:val>
                                        </p:tav>
                                        <p:tav tm="100000">
                                          <p:val>
                                            <p:strVal val="#ppt_x"/>
                                          </p:val>
                                        </p:tav>
                                      </p:tavLst>
                                    </p:anim>
                                    <p:anim calcmode="lin" valueType="num">
                                      <p:cBhvr additive="base">
                                        <p:cTn id="28" dur="500" fill="hold"/>
                                        <p:tgtEl>
                                          <p:spTgt spid="17">
                                            <p:bg/>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 calcmode="lin" valueType="num">
                                      <p:cBhvr additive="base">
                                        <p:cTn id="31"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8">
                                            <p:bg/>
                                          </p:spTgt>
                                        </p:tgtEl>
                                        <p:attrNameLst>
                                          <p:attrName>style.visibility</p:attrName>
                                        </p:attrNameLst>
                                      </p:cBhvr>
                                      <p:to>
                                        <p:strVal val="visible"/>
                                      </p:to>
                                    </p:set>
                                    <p:anim calcmode="lin" valueType="num">
                                      <p:cBhvr additive="base">
                                        <p:cTn id="37" dur="500" fill="hold"/>
                                        <p:tgtEl>
                                          <p:spTgt spid="18">
                                            <p:bg/>
                                          </p:spTgt>
                                        </p:tgtEl>
                                        <p:attrNameLst>
                                          <p:attrName>ppt_x</p:attrName>
                                        </p:attrNameLst>
                                      </p:cBhvr>
                                      <p:tavLst>
                                        <p:tav tm="0">
                                          <p:val>
                                            <p:strVal val="#ppt_x"/>
                                          </p:val>
                                        </p:tav>
                                        <p:tav tm="100000">
                                          <p:val>
                                            <p:strVal val="#ppt_x"/>
                                          </p:val>
                                        </p:tav>
                                      </p:tavLst>
                                    </p:anim>
                                    <p:anim calcmode="lin" valueType="num">
                                      <p:cBhvr additive="base">
                                        <p:cTn id="38" dur="500" fill="hold"/>
                                        <p:tgtEl>
                                          <p:spTgt spid="18">
                                            <p:bg/>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build="allAtOnce"/>
      <p:bldP spid="16" grpId="0" animBg="1" build="allAtOnce"/>
      <p:bldP spid="17" grpId="0" animBg="1" build="allAtOnce"/>
      <p:bldP spid="18" grpId="0" animBg="1"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
        <p:nvSpPr>
          <p:cNvPr id="7" name="TextBox 6"/>
          <p:cNvSpPr txBox="1"/>
          <p:nvPr/>
        </p:nvSpPr>
        <p:spPr>
          <a:xfrm>
            <a:off x="839416" y="980728"/>
            <a:ext cx="6995826" cy="1200329"/>
          </a:xfrm>
          <a:prstGeom prst="rect">
            <a:avLst/>
          </a:prstGeom>
          <a:noFill/>
        </p:spPr>
        <p:txBody>
          <a:bodyPr wrap="none" rtlCol="0">
            <a:spAutoFit/>
          </a:bodyPr>
          <a:lstStyle/>
          <a:p>
            <a:pPr>
              <a:lnSpc>
                <a:spcPct val="150000"/>
              </a:lnSpc>
            </a:pPr>
            <a:r>
              <a:rPr lang="zh-CN" altLang="en-US" dirty="0" smtClean="0"/>
              <a:t>气体灭火系统主要组件如下：</a:t>
            </a:r>
            <a:endParaRPr lang="en-US" altLang="zh-CN" dirty="0" smtClean="0"/>
          </a:p>
          <a:p>
            <a:pPr>
              <a:lnSpc>
                <a:spcPct val="150000"/>
              </a:lnSpc>
            </a:pPr>
            <a:r>
              <a:rPr lang="zh-CN" altLang="en-US" dirty="0" smtClean="0"/>
              <a:t>（</a:t>
            </a:r>
            <a:r>
              <a:rPr lang="en-US" altLang="zh-CN" dirty="0" smtClean="0"/>
              <a:t>1</a:t>
            </a:r>
            <a:r>
              <a:rPr lang="zh-CN" altLang="en-US" dirty="0" smtClean="0"/>
              <a:t>）瓶组：一般分为灭火剂瓶组、驱动气体瓶组、加压气体瓶组。</a:t>
            </a:r>
            <a:endParaRPr lang="en-US" altLang="zh-CN" dirty="0" smtClean="0"/>
          </a:p>
          <a:p>
            <a:endParaRPr lang="zh-CN" altLang="en-US" dirty="0"/>
          </a:p>
        </p:txBody>
      </p:sp>
      <p:pic>
        <p:nvPicPr>
          <p:cNvPr id="11" name="图片 10" descr="微信图片_201903171001073.jpg"/>
          <p:cNvPicPr>
            <a:picLocks noChangeAspect="1"/>
          </p:cNvPicPr>
          <p:nvPr/>
        </p:nvPicPr>
        <p:blipFill>
          <a:blip r:embed="rId1" cstate="print"/>
          <a:stretch>
            <a:fillRect/>
          </a:stretch>
        </p:blipFill>
        <p:spPr>
          <a:xfrm>
            <a:off x="1415480" y="1988840"/>
            <a:ext cx="2592288" cy="3456385"/>
          </a:xfrm>
          <a:prstGeom prst="rect">
            <a:avLst/>
          </a:prstGeom>
        </p:spPr>
      </p:pic>
      <p:pic>
        <p:nvPicPr>
          <p:cNvPr id="12" name="图片 11" descr="微信图片_201903171046267.jpg"/>
          <p:cNvPicPr>
            <a:picLocks noChangeAspect="1"/>
          </p:cNvPicPr>
          <p:nvPr/>
        </p:nvPicPr>
        <p:blipFill>
          <a:blip r:embed="rId2" cstate="print"/>
          <a:stretch>
            <a:fillRect/>
          </a:stretch>
        </p:blipFill>
        <p:spPr>
          <a:xfrm rot="5400000">
            <a:off x="4367808" y="2420888"/>
            <a:ext cx="3456384" cy="2592288"/>
          </a:xfrm>
          <a:prstGeom prst="rect">
            <a:avLst/>
          </a:prstGeom>
        </p:spPr>
      </p:pic>
      <p:sp>
        <p:nvSpPr>
          <p:cNvPr id="13" name="TextBox 12"/>
          <p:cNvSpPr txBox="1"/>
          <p:nvPr/>
        </p:nvSpPr>
        <p:spPr>
          <a:xfrm>
            <a:off x="1991544" y="5661248"/>
            <a:ext cx="1338828" cy="369332"/>
          </a:xfrm>
          <a:prstGeom prst="rect">
            <a:avLst/>
          </a:prstGeom>
          <a:noFill/>
        </p:spPr>
        <p:txBody>
          <a:bodyPr wrap="none" rtlCol="0">
            <a:spAutoFit/>
          </a:bodyPr>
          <a:lstStyle/>
          <a:p>
            <a:r>
              <a:rPr lang="zh-CN" altLang="en-US" dirty="0" smtClean="0"/>
              <a:t>灭火剂瓶组</a:t>
            </a:r>
            <a:endParaRPr lang="zh-CN" altLang="en-US" dirty="0"/>
          </a:p>
        </p:txBody>
      </p:sp>
      <p:sp>
        <p:nvSpPr>
          <p:cNvPr id="14" name="TextBox 13"/>
          <p:cNvSpPr txBox="1"/>
          <p:nvPr/>
        </p:nvSpPr>
        <p:spPr>
          <a:xfrm>
            <a:off x="5303912" y="5661248"/>
            <a:ext cx="1569660" cy="369332"/>
          </a:xfrm>
          <a:prstGeom prst="rect">
            <a:avLst/>
          </a:prstGeom>
          <a:noFill/>
        </p:spPr>
        <p:txBody>
          <a:bodyPr wrap="none" rtlCol="0">
            <a:spAutoFit/>
          </a:bodyPr>
          <a:lstStyle/>
          <a:p>
            <a:r>
              <a:rPr lang="zh-CN" altLang="en-US" dirty="0" smtClean="0"/>
              <a:t>驱动气体瓶组</a:t>
            </a:r>
            <a:endParaRPr lang="zh-CN" altLang="en-US" dirty="0"/>
          </a:p>
        </p:txBody>
      </p:sp>
      <p:pic>
        <p:nvPicPr>
          <p:cNvPr id="15" name="图片 14" descr="微信图片_2019031710462616.jpg"/>
          <p:cNvPicPr>
            <a:picLocks noChangeAspect="1"/>
          </p:cNvPicPr>
          <p:nvPr/>
        </p:nvPicPr>
        <p:blipFill>
          <a:blip r:embed="rId3" cstate="print"/>
          <a:stretch>
            <a:fillRect/>
          </a:stretch>
        </p:blipFill>
        <p:spPr>
          <a:xfrm>
            <a:off x="8256240" y="1988840"/>
            <a:ext cx="2592288" cy="3456384"/>
          </a:xfrm>
          <a:prstGeom prst="rect">
            <a:avLst/>
          </a:prstGeom>
        </p:spPr>
      </p:pic>
      <p:sp>
        <p:nvSpPr>
          <p:cNvPr id="17" name="TextBox 16"/>
          <p:cNvSpPr txBox="1"/>
          <p:nvPr/>
        </p:nvSpPr>
        <p:spPr>
          <a:xfrm>
            <a:off x="8688288" y="5661248"/>
            <a:ext cx="1569660" cy="369332"/>
          </a:xfrm>
          <a:prstGeom prst="rect">
            <a:avLst/>
          </a:prstGeom>
          <a:noFill/>
        </p:spPr>
        <p:txBody>
          <a:bodyPr wrap="none" rtlCol="0">
            <a:spAutoFit/>
          </a:bodyPr>
          <a:lstStyle/>
          <a:p>
            <a:r>
              <a:rPr lang="zh-CN" altLang="en-US" dirty="0" smtClean="0"/>
              <a:t>驱动气体瓶组</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
        <p:nvSpPr>
          <p:cNvPr id="11" name="TextBox 10"/>
          <p:cNvSpPr txBox="1"/>
          <p:nvPr/>
        </p:nvSpPr>
        <p:spPr>
          <a:xfrm>
            <a:off x="1055440" y="1052736"/>
            <a:ext cx="8494633" cy="875881"/>
          </a:xfrm>
          <a:prstGeom prst="rect">
            <a:avLst/>
          </a:prstGeom>
          <a:noFill/>
        </p:spPr>
        <p:txBody>
          <a:bodyPr wrap="none" rtlCol="0">
            <a:spAutoFit/>
          </a:bodyPr>
          <a:lstStyle/>
          <a:p>
            <a:pPr>
              <a:lnSpc>
                <a:spcPct val="150000"/>
              </a:lnSpc>
            </a:pPr>
            <a:r>
              <a:rPr lang="zh-CN" altLang="en-US" dirty="0" smtClean="0"/>
              <a:t>（</a:t>
            </a:r>
            <a:r>
              <a:rPr lang="en-US" altLang="zh-CN" dirty="0" smtClean="0"/>
              <a:t>2</a:t>
            </a:r>
            <a:r>
              <a:rPr lang="zh-CN" altLang="en-US" dirty="0" smtClean="0"/>
              <a:t>）容器阀：</a:t>
            </a:r>
            <a:endParaRPr lang="en-US" altLang="zh-CN" dirty="0" smtClean="0"/>
          </a:p>
          <a:p>
            <a:pPr>
              <a:lnSpc>
                <a:spcPct val="150000"/>
              </a:lnSpc>
            </a:pPr>
            <a:r>
              <a:rPr lang="zh-CN" altLang="en-US" dirty="0" smtClean="0"/>
              <a:t>容器阀是指安装在容器上，具有封存、释放、充装、超压泄放等功能的控制阀门。</a:t>
            </a:r>
            <a:endParaRPr lang="zh-CN" altLang="en-US" dirty="0"/>
          </a:p>
        </p:txBody>
      </p:sp>
      <p:pic>
        <p:nvPicPr>
          <p:cNvPr id="12" name="图片 11" descr="微信图片_201903171001075.jpg"/>
          <p:cNvPicPr>
            <a:picLocks noChangeAspect="1"/>
          </p:cNvPicPr>
          <p:nvPr/>
        </p:nvPicPr>
        <p:blipFill>
          <a:blip r:embed="rId1" cstate="print"/>
          <a:stretch>
            <a:fillRect/>
          </a:stretch>
        </p:blipFill>
        <p:spPr>
          <a:xfrm>
            <a:off x="1487488" y="2060848"/>
            <a:ext cx="2664296" cy="3552395"/>
          </a:xfrm>
          <a:prstGeom prst="rect">
            <a:avLst/>
          </a:prstGeom>
        </p:spPr>
      </p:pic>
      <p:pic>
        <p:nvPicPr>
          <p:cNvPr id="14" name="图片 13" descr="微信图片_2019031710462613.jpg"/>
          <p:cNvPicPr>
            <a:picLocks noChangeAspect="1"/>
          </p:cNvPicPr>
          <p:nvPr/>
        </p:nvPicPr>
        <p:blipFill>
          <a:blip r:embed="rId2" cstate="print"/>
          <a:stretch>
            <a:fillRect/>
          </a:stretch>
        </p:blipFill>
        <p:spPr>
          <a:xfrm>
            <a:off x="6023992" y="2060848"/>
            <a:ext cx="2664296" cy="3552394"/>
          </a:xfrm>
          <a:prstGeom prst="rect">
            <a:avLst/>
          </a:prstGeom>
        </p:spPr>
      </p:pic>
      <p:sp>
        <p:nvSpPr>
          <p:cNvPr id="15" name="TextBox 14"/>
          <p:cNvSpPr txBox="1"/>
          <p:nvPr/>
        </p:nvSpPr>
        <p:spPr>
          <a:xfrm>
            <a:off x="1703512" y="5733256"/>
            <a:ext cx="2031325" cy="369332"/>
          </a:xfrm>
          <a:prstGeom prst="rect">
            <a:avLst/>
          </a:prstGeom>
          <a:noFill/>
        </p:spPr>
        <p:txBody>
          <a:bodyPr wrap="none" rtlCol="0">
            <a:spAutoFit/>
          </a:bodyPr>
          <a:lstStyle/>
          <a:p>
            <a:r>
              <a:rPr lang="zh-CN" altLang="en-US" dirty="0" smtClean="0"/>
              <a:t>灭火剂瓶组容器阀</a:t>
            </a:r>
            <a:endParaRPr lang="zh-CN" altLang="en-US" dirty="0"/>
          </a:p>
        </p:txBody>
      </p:sp>
      <p:sp>
        <p:nvSpPr>
          <p:cNvPr id="16" name="TextBox 15"/>
          <p:cNvSpPr txBox="1"/>
          <p:nvPr/>
        </p:nvSpPr>
        <p:spPr>
          <a:xfrm>
            <a:off x="6384032" y="5733256"/>
            <a:ext cx="1800493" cy="369332"/>
          </a:xfrm>
          <a:prstGeom prst="rect">
            <a:avLst/>
          </a:prstGeom>
          <a:noFill/>
        </p:spPr>
        <p:txBody>
          <a:bodyPr wrap="none" rtlCol="0">
            <a:spAutoFit/>
          </a:bodyPr>
          <a:lstStyle/>
          <a:p>
            <a:r>
              <a:rPr lang="zh-CN" altLang="en-US" dirty="0" smtClean="0"/>
              <a:t>驱动气瓶容器阀</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
        <p:nvSpPr>
          <p:cNvPr id="4" name="TextBox 3"/>
          <p:cNvSpPr txBox="1"/>
          <p:nvPr/>
        </p:nvSpPr>
        <p:spPr>
          <a:xfrm>
            <a:off x="839416" y="1052736"/>
            <a:ext cx="9937104" cy="1706878"/>
          </a:xfrm>
          <a:prstGeom prst="rect">
            <a:avLst/>
          </a:prstGeom>
          <a:noFill/>
        </p:spPr>
        <p:txBody>
          <a:bodyPr wrap="square" rtlCol="0">
            <a:spAutoFit/>
          </a:bodyPr>
          <a:lstStyle/>
          <a:p>
            <a:pPr>
              <a:lnSpc>
                <a:spcPct val="150000"/>
              </a:lnSpc>
            </a:pPr>
            <a:r>
              <a:rPr lang="zh-CN" altLang="en-US" dirty="0" smtClean="0"/>
              <a:t>（</a:t>
            </a:r>
            <a:r>
              <a:rPr lang="en-US" altLang="zh-CN" dirty="0" smtClean="0"/>
              <a:t>3</a:t>
            </a:r>
            <a:r>
              <a:rPr lang="zh-CN" altLang="en-US" dirty="0" smtClean="0"/>
              <a:t>）选择阀：</a:t>
            </a:r>
            <a:endParaRPr lang="en-US" altLang="zh-CN" dirty="0" smtClean="0"/>
          </a:p>
          <a:p>
            <a:pPr>
              <a:lnSpc>
                <a:spcPct val="150000"/>
              </a:lnSpc>
            </a:pPr>
            <a:r>
              <a:rPr lang="zh-CN" altLang="en-US" dirty="0" smtClean="0"/>
              <a:t>选择阀用于组合分配系统中，安装在灭火剂释放管道上，由它控制灭火剂释放到相应保护区。选择阀平时是关闭的，选择阀的启动方式有气动式和电动式。无论气动式还是电动式，均应设手动执行机构，以便在自动失灵时，仍能将阀门打开。</a:t>
            </a:r>
            <a:endParaRPr lang="zh-CN" altLang="en-US" dirty="0"/>
          </a:p>
        </p:txBody>
      </p:sp>
      <p:pic>
        <p:nvPicPr>
          <p:cNvPr id="5" name="图片 4" descr="微信图片_201903171046268.jpg"/>
          <p:cNvPicPr>
            <a:picLocks noChangeAspect="1"/>
          </p:cNvPicPr>
          <p:nvPr/>
        </p:nvPicPr>
        <p:blipFill>
          <a:blip r:embed="rId1" cstate="print"/>
          <a:stretch>
            <a:fillRect/>
          </a:stretch>
        </p:blipFill>
        <p:spPr>
          <a:xfrm rot="5400000">
            <a:off x="6144005" y="3260981"/>
            <a:ext cx="3072341" cy="2304256"/>
          </a:xfrm>
          <a:prstGeom prst="rect">
            <a:avLst/>
          </a:prstGeom>
        </p:spPr>
      </p:pic>
      <p:pic>
        <p:nvPicPr>
          <p:cNvPr id="8" name="图片 7" descr="微信图片_2019031710462611.jpg"/>
          <p:cNvPicPr>
            <a:picLocks noChangeAspect="1"/>
          </p:cNvPicPr>
          <p:nvPr/>
        </p:nvPicPr>
        <p:blipFill>
          <a:blip r:embed="rId2" cstate="print"/>
          <a:stretch>
            <a:fillRect/>
          </a:stretch>
        </p:blipFill>
        <p:spPr>
          <a:xfrm>
            <a:off x="2279576" y="2852936"/>
            <a:ext cx="2304256" cy="307234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
        <p:nvSpPr>
          <p:cNvPr id="4" name="TextBox 3"/>
          <p:cNvSpPr txBox="1"/>
          <p:nvPr/>
        </p:nvSpPr>
        <p:spPr>
          <a:xfrm>
            <a:off x="839416" y="1052736"/>
            <a:ext cx="10801200" cy="1291379"/>
          </a:xfrm>
          <a:prstGeom prst="rect">
            <a:avLst/>
          </a:prstGeom>
          <a:noFill/>
        </p:spPr>
        <p:txBody>
          <a:bodyPr wrap="square" rtlCol="0">
            <a:spAutoFit/>
          </a:bodyPr>
          <a:lstStyle/>
          <a:p>
            <a:pPr>
              <a:lnSpc>
                <a:spcPct val="150000"/>
              </a:lnSpc>
            </a:pPr>
            <a:r>
              <a:rPr lang="zh-CN" altLang="en-US" dirty="0" smtClean="0"/>
              <a:t>（</a:t>
            </a:r>
            <a:r>
              <a:rPr lang="en-US" altLang="zh-CN" dirty="0" smtClean="0"/>
              <a:t>4</a:t>
            </a:r>
            <a:r>
              <a:rPr lang="zh-CN" altLang="en-US" dirty="0" smtClean="0"/>
              <a:t>）信号反馈装置（压力开关）：</a:t>
            </a:r>
            <a:endParaRPr lang="en-US" altLang="zh-CN" dirty="0" smtClean="0"/>
          </a:p>
          <a:p>
            <a:pPr>
              <a:lnSpc>
                <a:spcPct val="150000"/>
              </a:lnSpc>
            </a:pPr>
            <a:r>
              <a:rPr lang="zh-CN" altLang="en-US" dirty="0" smtClean="0"/>
              <a:t>信号反馈装置（压力开关）安装在选择阀的出口位置，对于单元独立系统则安装在集流管或者释放管网上。当灭火剂释放时，压力开关动作，送出灭火剂释放信号给控制中心，起到反馈灭火系统的动作状态作用。</a:t>
            </a:r>
            <a:endParaRPr lang="zh-CN" altLang="en-US" dirty="0"/>
          </a:p>
        </p:txBody>
      </p:sp>
      <p:pic>
        <p:nvPicPr>
          <p:cNvPr id="5" name="图片 4" descr="微信图片_2019031710462612.jpg"/>
          <p:cNvPicPr>
            <a:picLocks noChangeAspect="1"/>
          </p:cNvPicPr>
          <p:nvPr/>
        </p:nvPicPr>
        <p:blipFill>
          <a:blip r:embed="rId1" cstate="print"/>
          <a:stretch>
            <a:fillRect/>
          </a:stretch>
        </p:blipFill>
        <p:spPr>
          <a:xfrm>
            <a:off x="6384032" y="2564904"/>
            <a:ext cx="2592288" cy="3456384"/>
          </a:xfrm>
          <a:prstGeom prst="rect">
            <a:avLst/>
          </a:prstGeom>
        </p:spPr>
      </p:pic>
      <p:pic>
        <p:nvPicPr>
          <p:cNvPr id="3" name="图片 2"/>
          <p:cNvPicPr>
            <a:picLocks noChangeAspect="1"/>
          </p:cNvPicPr>
          <p:nvPr/>
        </p:nvPicPr>
        <p:blipFill>
          <a:blip r:embed="rId2" cstate="print"/>
          <a:stretch>
            <a:fillRect/>
          </a:stretch>
        </p:blipFill>
        <p:spPr>
          <a:xfrm>
            <a:off x="2134235" y="2564765"/>
            <a:ext cx="2592070" cy="345630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
        <p:nvSpPr>
          <p:cNvPr id="4" name="TextBox 3"/>
          <p:cNvSpPr txBox="1"/>
          <p:nvPr/>
        </p:nvSpPr>
        <p:spPr>
          <a:xfrm>
            <a:off x="623392" y="1052736"/>
            <a:ext cx="10945216" cy="2585323"/>
          </a:xfrm>
          <a:prstGeom prst="rect">
            <a:avLst/>
          </a:prstGeom>
          <a:noFill/>
        </p:spPr>
        <p:txBody>
          <a:bodyPr wrap="square" rtlCol="0">
            <a:spAutoFit/>
          </a:bodyPr>
          <a:lstStyle/>
          <a:p>
            <a:pPr>
              <a:lnSpc>
                <a:spcPct val="150000"/>
              </a:lnSpc>
            </a:pPr>
            <a:r>
              <a:rPr lang="zh-CN" altLang="en-US" dirty="0" smtClean="0"/>
              <a:t>（</a:t>
            </a:r>
            <a:r>
              <a:rPr lang="en-US" altLang="zh-CN" dirty="0" smtClean="0"/>
              <a:t>5</a:t>
            </a:r>
            <a:r>
              <a:rPr lang="zh-CN" altLang="en-US" dirty="0" smtClean="0"/>
              <a:t>）安全泄压阀：</a:t>
            </a:r>
            <a:endParaRPr lang="en-US" altLang="zh-CN" dirty="0" smtClean="0"/>
          </a:p>
          <a:p>
            <a:pPr>
              <a:lnSpc>
                <a:spcPct val="150000"/>
              </a:lnSpc>
            </a:pPr>
            <a:r>
              <a:rPr lang="zh-CN" altLang="en-US" dirty="0" smtClean="0"/>
              <a:t>安全泄压阀通常设置在组合分配系统的集流管上。在组合分配系统的集流管中，由于选择阀平时处于关闭状态，在容器阀的出口处至选择阀的进口端之间形成了一个封闭的空间，因而在此空间易形成一个出牙区域，安全泄压阀起着保证管网系统的安全，当压力超过规定值自动开启泄压。</a:t>
            </a:r>
            <a:endParaRPr lang="en-US" altLang="zh-CN" dirty="0" smtClean="0"/>
          </a:p>
          <a:p>
            <a:pPr>
              <a:lnSpc>
                <a:spcPct val="150000"/>
              </a:lnSpc>
            </a:pPr>
            <a:r>
              <a:rPr lang="zh-CN" altLang="en-US" dirty="0" smtClean="0"/>
              <a:t>（</a:t>
            </a:r>
            <a:r>
              <a:rPr lang="en-US" altLang="zh-CN" dirty="0" smtClean="0"/>
              <a:t>6</a:t>
            </a:r>
            <a:r>
              <a:rPr lang="zh-CN" altLang="en-US" dirty="0" smtClean="0"/>
              <a:t>）喷头：</a:t>
            </a:r>
            <a:endParaRPr lang="zh-CN" altLang="en-US" dirty="0" smtClean="0"/>
          </a:p>
          <a:p>
            <a:pPr>
              <a:lnSpc>
                <a:spcPct val="150000"/>
              </a:lnSpc>
            </a:pPr>
            <a:r>
              <a:rPr lang="zh-CN" altLang="en-US" dirty="0" smtClean="0"/>
              <a:t>安装在防护区内或者保护对象附近。</a:t>
            </a:r>
            <a:endParaRPr lang="zh-CN" altLang="en-US" dirty="0" smtClean="0"/>
          </a:p>
        </p:txBody>
      </p:sp>
      <p:pic>
        <p:nvPicPr>
          <p:cNvPr id="5" name="图片 4" descr="微信图片_201903171046269.jpg"/>
          <p:cNvPicPr>
            <a:picLocks noChangeAspect="1"/>
          </p:cNvPicPr>
          <p:nvPr/>
        </p:nvPicPr>
        <p:blipFill>
          <a:blip r:embed="rId1" cstate="print"/>
          <a:stretch>
            <a:fillRect/>
          </a:stretch>
        </p:blipFill>
        <p:spPr>
          <a:xfrm>
            <a:off x="5303912" y="2780928"/>
            <a:ext cx="2430270" cy="3240360"/>
          </a:xfrm>
          <a:prstGeom prst="rect">
            <a:avLst/>
          </a:prstGeom>
        </p:spPr>
      </p:pic>
      <p:pic>
        <p:nvPicPr>
          <p:cNvPr id="9" name="图片 8" descr="微信图片_201903171046262.jpg"/>
          <p:cNvPicPr>
            <a:picLocks noChangeAspect="1"/>
          </p:cNvPicPr>
          <p:nvPr/>
        </p:nvPicPr>
        <p:blipFill>
          <a:blip r:embed="rId2" cstate="print"/>
          <a:stretch>
            <a:fillRect/>
          </a:stretch>
        </p:blipFill>
        <p:spPr>
          <a:xfrm rot="5400000">
            <a:off x="7716180" y="3248982"/>
            <a:ext cx="3168353" cy="2376264"/>
          </a:xfrm>
          <a:prstGeom prst="rect">
            <a:avLst/>
          </a:prstGeom>
        </p:spPr>
      </p:pic>
      <p:sp>
        <p:nvSpPr>
          <p:cNvPr id="10" name="左箭头 9"/>
          <p:cNvSpPr/>
          <p:nvPr/>
        </p:nvSpPr>
        <p:spPr>
          <a:xfrm rot="20847359">
            <a:off x="4806094" y="4968979"/>
            <a:ext cx="936806" cy="16040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3935760" y="5013176"/>
            <a:ext cx="877163" cy="369332"/>
          </a:xfrm>
          <a:prstGeom prst="rect">
            <a:avLst/>
          </a:prstGeom>
          <a:noFill/>
        </p:spPr>
        <p:txBody>
          <a:bodyPr wrap="none" rtlCol="0">
            <a:spAutoFit/>
          </a:bodyPr>
          <a:lstStyle/>
          <a:p>
            <a:r>
              <a:rPr lang="zh-CN" altLang="en-US" dirty="0" smtClean="0"/>
              <a:t>泄压阀</a:t>
            </a:r>
            <a:endParaRPr lang="zh-CN" altLang="en-US" dirty="0"/>
          </a:p>
        </p:txBody>
      </p:sp>
      <p:sp>
        <p:nvSpPr>
          <p:cNvPr id="12" name="左箭头 11"/>
          <p:cNvSpPr/>
          <p:nvPr/>
        </p:nvSpPr>
        <p:spPr>
          <a:xfrm rot="20847359" flipH="1">
            <a:off x="9845434" y="4175431"/>
            <a:ext cx="998076" cy="15590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10848528" y="3862789"/>
            <a:ext cx="360040" cy="646331"/>
          </a:xfrm>
          <a:prstGeom prst="rect">
            <a:avLst/>
          </a:prstGeom>
          <a:noFill/>
        </p:spPr>
        <p:txBody>
          <a:bodyPr wrap="square" rtlCol="0">
            <a:spAutoFit/>
          </a:bodyPr>
          <a:lstStyle/>
          <a:p>
            <a:r>
              <a:rPr lang="zh-CN" altLang="en-US" dirty="0" smtClean="0"/>
              <a:t>喷头</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1665"/>
          </a:xfrm>
          <a:prstGeom prst="rect">
            <a:avLst/>
          </a:prstGeom>
          <a:noFill/>
        </p:spPr>
        <p:txBody>
          <a:bodyPr wrap="square" rtlCol="0">
            <a:spAutoFit/>
          </a:bodyPr>
          <a:lstStyle/>
          <a:p>
            <a:r>
              <a:rPr lang="zh-CN" altLang="en-US" sz="2400" b="1" dirty="0" smtClean="0">
                <a:solidFill>
                  <a:schemeClr val="accent1"/>
                </a:solidFill>
              </a:rPr>
              <a:t>消防系统简介</a:t>
            </a:r>
            <a:endParaRPr lang="zh-CN" altLang="en-US" sz="2400" b="1" dirty="0" smtClean="0">
              <a:solidFill>
                <a:schemeClr val="accent1"/>
              </a:solidFill>
            </a:endParaRPr>
          </a:p>
        </p:txBody>
      </p:sp>
      <p:sp>
        <p:nvSpPr>
          <p:cNvPr id="4" name="TextBox 3"/>
          <p:cNvSpPr txBox="1"/>
          <p:nvPr/>
        </p:nvSpPr>
        <p:spPr>
          <a:xfrm>
            <a:off x="839416" y="1052736"/>
            <a:ext cx="10801200" cy="507831"/>
          </a:xfrm>
          <a:prstGeom prst="rect">
            <a:avLst/>
          </a:prstGeom>
          <a:noFill/>
        </p:spPr>
        <p:txBody>
          <a:bodyPr wrap="square" rtlCol="0">
            <a:spAutoFit/>
          </a:bodyPr>
          <a:lstStyle/>
          <a:p>
            <a:pPr>
              <a:lnSpc>
                <a:spcPct val="150000"/>
              </a:lnSpc>
            </a:pPr>
            <a:r>
              <a:rPr lang="zh-CN" altLang="en-US" dirty="0" smtClean="0"/>
              <a:t>（</a:t>
            </a:r>
            <a:r>
              <a:rPr lang="en-US" altLang="zh-CN" dirty="0" smtClean="0"/>
              <a:t>7</a:t>
            </a:r>
            <a:r>
              <a:rPr lang="zh-CN" altLang="en-US" dirty="0" smtClean="0"/>
              <a:t>）火灾报警控制器及启动装置</a:t>
            </a:r>
            <a:endParaRPr lang="zh-CN" altLang="en-US" dirty="0"/>
          </a:p>
        </p:txBody>
      </p:sp>
      <p:pic>
        <p:nvPicPr>
          <p:cNvPr id="8" name="图片 7" descr="微信图片_201903171001077.jpg"/>
          <p:cNvPicPr>
            <a:picLocks noChangeAspect="1"/>
          </p:cNvPicPr>
          <p:nvPr/>
        </p:nvPicPr>
        <p:blipFill>
          <a:blip r:embed="rId1" cstate="print"/>
          <a:srcRect t="1673"/>
          <a:stretch>
            <a:fillRect/>
          </a:stretch>
        </p:blipFill>
        <p:spPr>
          <a:xfrm>
            <a:off x="983615" y="1841604"/>
            <a:ext cx="5472430" cy="4035956"/>
          </a:xfrm>
          <a:prstGeom prst="rect">
            <a:avLst/>
          </a:prstGeom>
        </p:spPr>
      </p:pic>
      <p:pic>
        <p:nvPicPr>
          <p:cNvPr id="3" name="图片 2"/>
          <p:cNvPicPr>
            <a:picLocks noChangeAspect="1"/>
          </p:cNvPicPr>
          <p:nvPr/>
        </p:nvPicPr>
        <p:blipFill>
          <a:blip r:embed="rId2" cstate="print"/>
          <a:stretch>
            <a:fillRect/>
          </a:stretch>
        </p:blipFill>
        <p:spPr>
          <a:xfrm>
            <a:off x="6799580" y="1841500"/>
            <a:ext cx="3025775" cy="40354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rPr>
              <a:t>消防系统设备维护</a:t>
            </a:r>
            <a:endParaRPr lang="zh-CN" altLang="en-US" sz="2400" b="1" dirty="0">
              <a:solidFill>
                <a:schemeClr val="accent1"/>
              </a:solidFill>
            </a:endParaRPr>
          </a:p>
        </p:txBody>
      </p:sp>
      <p:sp>
        <p:nvSpPr>
          <p:cNvPr id="4" name="TextBox 3"/>
          <p:cNvSpPr txBox="1"/>
          <p:nvPr/>
        </p:nvSpPr>
        <p:spPr>
          <a:xfrm>
            <a:off x="839416" y="1124744"/>
            <a:ext cx="10729192" cy="5077460"/>
          </a:xfrm>
          <a:prstGeom prst="rect">
            <a:avLst/>
          </a:prstGeom>
          <a:noFill/>
        </p:spPr>
        <p:txBody>
          <a:bodyPr wrap="square" rtlCol="0">
            <a:spAutoFit/>
          </a:bodyPr>
          <a:lstStyle/>
          <a:p>
            <a:r>
              <a:rPr lang="zh-CN" altLang="en-US" b="1" dirty="0" smtClean="0"/>
              <a:t>一、灭火器的检查与维护保养</a:t>
            </a:r>
            <a:br>
              <a:rPr lang="zh-CN" altLang="en-US" dirty="0" smtClean="0"/>
            </a:br>
            <a:r>
              <a:rPr lang="zh-CN" altLang="en-US" dirty="0" smtClean="0"/>
              <a:t> </a:t>
            </a:r>
            <a:br>
              <a:rPr lang="zh-CN" altLang="en-US" dirty="0" smtClean="0"/>
            </a:br>
            <a:r>
              <a:rPr lang="en-US" altLang="zh-CN" dirty="0" smtClean="0"/>
              <a:t>1. </a:t>
            </a:r>
            <a:r>
              <a:rPr lang="zh-CN" altLang="en-US" dirty="0" smtClean="0"/>
              <a:t>日常检查</a:t>
            </a:r>
            <a:br>
              <a:rPr lang="zh-CN" altLang="en-US" dirty="0" smtClean="0"/>
            </a:br>
            <a:r>
              <a:rPr lang="zh-CN" altLang="en-US" dirty="0" smtClean="0"/>
              <a:t> </a:t>
            </a:r>
            <a:br>
              <a:rPr lang="zh-CN" altLang="en-US" dirty="0" smtClean="0"/>
            </a:br>
            <a:r>
              <a:rPr lang="zh-CN" altLang="en-US" dirty="0" smtClean="0"/>
              <a:t>（</a:t>
            </a:r>
            <a:r>
              <a:rPr lang="en-US" altLang="zh-CN" dirty="0" smtClean="0"/>
              <a:t>1</a:t>
            </a:r>
            <a:r>
              <a:rPr lang="zh-CN" altLang="en-US" dirty="0" smtClean="0"/>
              <a:t>） 检查压力是否在规定的范围内。</a:t>
            </a:r>
            <a:br>
              <a:rPr lang="zh-CN" altLang="en-US" dirty="0" smtClean="0"/>
            </a:br>
            <a:r>
              <a:rPr lang="zh-CN" altLang="en-US" dirty="0" smtClean="0"/>
              <a:t> </a:t>
            </a:r>
            <a:br>
              <a:rPr lang="zh-CN" altLang="en-US" dirty="0" smtClean="0"/>
            </a:br>
            <a:r>
              <a:rPr lang="zh-CN" altLang="en-US" dirty="0" smtClean="0"/>
              <a:t>（</a:t>
            </a:r>
            <a:r>
              <a:rPr lang="en-US" altLang="zh-CN" dirty="0" smtClean="0"/>
              <a:t>2</a:t>
            </a:r>
            <a:r>
              <a:rPr lang="zh-CN" altLang="en-US" dirty="0" smtClean="0"/>
              <a:t>） 检查保险销有无锈蚀，转动是否灵活，铅封是否完好。</a:t>
            </a:r>
            <a:br>
              <a:rPr lang="zh-CN" altLang="en-US" dirty="0" smtClean="0"/>
            </a:br>
            <a:r>
              <a:rPr lang="zh-CN" altLang="en-US" dirty="0" smtClean="0"/>
              <a:t> </a:t>
            </a:r>
            <a:br>
              <a:rPr lang="zh-CN" altLang="en-US" dirty="0" smtClean="0"/>
            </a:br>
            <a:r>
              <a:rPr lang="zh-CN" altLang="en-US" dirty="0" smtClean="0"/>
              <a:t>（</a:t>
            </a:r>
            <a:r>
              <a:rPr lang="en-US" altLang="zh-CN" dirty="0" smtClean="0"/>
              <a:t>3</a:t>
            </a:r>
            <a:r>
              <a:rPr lang="zh-CN" altLang="en-US" dirty="0" smtClean="0"/>
              <a:t>） 灭火器压把、阀体、顶针等金属件有无严重损伤、变形、锈蚀等。</a:t>
            </a:r>
            <a:br>
              <a:rPr lang="zh-CN" altLang="en-US" dirty="0" smtClean="0"/>
            </a:br>
            <a:r>
              <a:rPr lang="zh-CN" altLang="en-US" dirty="0" smtClean="0"/>
              <a:t> </a:t>
            </a:r>
            <a:br>
              <a:rPr lang="zh-CN" altLang="en-US" dirty="0" smtClean="0"/>
            </a:br>
            <a:r>
              <a:rPr lang="zh-CN" altLang="en-US" dirty="0" smtClean="0"/>
              <a:t>（</a:t>
            </a:r>
            <a:r>
              <a:rPr lang="en-US" altLang="zh-CN" dirty="0" smtClean="0"/>
              <a:t>4</a:t>
            </a:r>
            <a:r>
              <a:rPr lang="zh-CN" altLang="en-US" dirty="0" smtClean="0"/>
              <a:t>） 检查喷粉管有无老化、蜘蛛网。</a:t>
            </a:r>
            <a:br>
              <a:rPr lang="zh-CN" altLang="en-US" dirty="0" smtClean="0"/>
            </a:br>
            <a:r>
              <a:rPr lang="zh-CN" altLang="en-US" dirty="0" smtClean="0"/>
              <a:t> </a:t>
            </a:r>
            <a:br>
              <a:rPr lang="zh-CN" altLang="en-US" dirty="0" smtClean="0"/>
            </a:br>
            <a:r>
              <a:rPr lang="zh-CN" altLang="en-US" dirty="0" smtClean="0"/>
              <a:t>（</a:t>
            </a:r>
            <a:r>
              <a:rPr lang="en-US" altLang="zh-CN" dirty="0" smtClean="0"/>
              <a:t>5</a:t>
            </a:r>
            <a:r>
              <a:rPr lang="zh-CN" altLang="en-US" dirty="0" smtClean="0"/>
              <a:t>） 检查筒体有无变形，底部有无锈蚀，有无蜘蛛网。</a:t>
            </a:r>
            <a:br>
              <a:rPr lang="zh-CN" altLang="en-US" dirty="0" smtClean="0"/>
            </a:br>
            <a:r>
              <a:rPr lang="zh-CN" altLang="en-US" dirty="0" smtClean="0"/>
              <a:t> </a:t>
            </a:r>
            <a:br>
              <a:rPr lang="zh-CN" altLang="en-US" dirty="0" smtClean="0"/>
            </a:br>
            <a:r>
              <a:rPr lang="zh-CN" altLang="en-US" dirty="0" smtClean="0"/>
              <a:t>（</a:t>
            </a:r>
            <a:r>
              <a:rPr lang="en-US" altLang="zh-CN" dirty="0" smtClean="0"/>
              <a:t>6</a:t>
            </a:r>
            <a:r>
              <a:rPr lang="zh-CN" altLang="en-US" dirty="0" smtClean="0"/>
              <a:t>） 检查干粉是否结块。</a:t>
            </a:r>
            <a:endParaRPr lang="en-US" altLang="zh-CN" dirty="0" smtClean="0"/>
          </a:p>
          <a:p>
            <a:endParaRPr lang="en-US" altLang="zh-CN" dirty="0" smtClean="0"/>
          </a:p>
          <a:p>
            <a:r>
              <a:rPr lang="zh-CN" altLang="en-US" dirty="0" smtClean="0"/>
              <a:t>（</a:t>
            </a:r>
            <a:r>
              <a:rPr lang="en-US" altLang="zh-CN" dirty="0" smtClean="0"/>
              <a:t>7</a:t>
            </a:r>
            <a:r>
              <a:rPr lang="zh-CN" altLang="en-US" dirty="0" smtClean="0"/>
              <a:t>） 检查灭火器是否在有效使用期内。（</a:t>
            </a:r>
            <a:r>
              <a:rPr lang="en-US" altLang="zh-CN" dirty="0" smtClean="0"/>
              <a:t>4kg</a:t>
            </a:r>
            <a:r>
              <a:rPr lang="zh-CN" altLang="en-US" dirty="0" smtClean="0"/>
              <a:t>干粉灭火器</a:t>
            </a:r>
            <a:r>
              <a:rPr lang="en-US" altLang="zh-CN" dirty="0" smtClean="0"/>
              <a:t>10</a:t>
            </a:r>
            <a:r>
              <a:rPr lang="zh-CN" altLang="en-US" dirty="0" smtClean="0"/>
              <a:t>年；</a:t>
            </a:r>
            <a:r>
              <a:rPr lang="en-US" altLang="zh-CN" dirty="0" smtClean="0"/>
              <a:t>35kg</a:t>
            </a:r>
            <a:r>
              <a:rPr lang="zh-CN" altLang="en-US" dirty="0" smtClean="0"/>
              <a:t>干粉灭火器</a:t>
            </a:r>
            <a:r>
              <a:rPr lang="en-US" altLang="zh-CN" dirty="0" smtClean="0"/>
              <a:t>12</a:t>
            </a:r>
            <a:r>
              <a:rPr lang="zh-CN" altLang="en-US" dirty="0" smtClean="0"/>
              <a:t>年；二氧化碳灭火器</a:t>
            </a:r>
            <a:r>
              <a:rPr lang="en-US" altLang="zh-CN" dirty="0" smtClean="0"/>
              <a:t>12</a:t>
            </a:r>
            <a:r>
              <a:rPr lang="zh-CN" altLang="en-US" dirty="0" smtClean="0"/>
              <a:t>年。）</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rPr>
              <a:t>消防系统设备维护</a:t>
            </a:r>
            <a:endParaRPr lang="zh-CN" altLang="en-US" sz="2400" b="1" dirty="0">
              <a:solidFill>
                <a:schemeClr val="accent1"/>
              </a:solidFill>
            </a:endParaRPr>
          </a:p>
        </p:txBody>
      </p:sp>
      <p:sp>
        <p:nvSpPr>
          <p:cNvPr id="4" name="矩形 3"/>
          <p:cNvSpPr/>
          <p:nvPr/>
        </p:nvSpPr>
        <p:spPr>
          <a:xfrm>
            <a:off x="839416" y="1124744"/>
            <a:ext cx="10153128" cy="4799965"/>
          </a:xfrm>
          <a:prstGeom prst="rect">
            <a:avLst/>
          </a:prstGeom>
        </p:spPr>
        <p:txBody>
          <a:bodyPr wrap="square">
            <a:spAutoFit/>
          </a:bodyPr>
          <a:lstStyle/>
          <a:p>
            <a:br>
              <a:rPr lang="zh-CN" altLang="en-US" dirty="0" smtClean="0"/>
            </a:br>
            <a:r>
              <a:rPr lang="zh-CN" altLang="en-US" dirty="0" smtClean="0"/>
              <a:t>（</a:t>
            </a:r>
            <a:r>
              <a:rPr lang="en-US" altLang="zh-CN" dirty="0" smtClean="0"/>
              <a:t>8</a:t>
            </a:r>
            <a:r>
              <a:rPr lang="zh-CN" altLang="en-US" dirty="0" smtClean="0"/>
              <a:t>） 推车式灭火器车架上的转动部件是否松动，转动时是否灵活可靠。</a:t>
            </a:r>
            <a:br>
              <a:rPr lang="zh-CN" altLang="en-US" dirty="0" smtClean="0"/>
            </a:br>
            <a:r>
              <a:rPr lang="zh-CN" altLang="en-US" dirty="0" smtClean="0"/>
              <a:t> </a:t>
            </a:r>
            <a:br>
              <a:rPr lang="zh-CN" altLang="en-US" dirty="0" smtClean="0"/>
            </a:br>
            <a:r>
              <a:rPr lang="zh-CN" altLang="en-US" dirty="0" smtClean="0"/>
              <a:t>（</a:t>
            </a:r>
            <a:r>
              <a:rPr lang="en-US" altLang="zh-CN" dirty="0" smtClean="0"/>
              <a:t>9</a:t>
            </a:r>
            <a:r>
              <a:rPr lang="zh-CN" altLang="en-US" dirty="0" smtClean="0"/>
              <a:t>） 检查铭牌标注的项目是否清楚齐全。</a:t>
            </a:r>
            <a:br>
              <a:rPr lang="zh-CN" altLang="en-US" dirty="0" smtClean="0"/>
            </a:br>
            <a:r>
              <a:rPr lang="zh-CN" altLang="en-US" dirty="0" smtClean="0"/>
              <a:t> </a:t>
            </a:r>
            <a:br>
              <a:rPr lang="zh-CN" altLang="en-US" dirty="0" smtClean="0"/>
            </a:br>
            <a:r>
              <a:rPr lang="en-US" altLang="zh-CN" dirty="0" smtClean="0"/>
              <a:t>2. </a:t>
            </a:r>
            <a:r>
              <a:rPr lang="zh-CN" altLang="en-US" dirty="0" smtClean="0"/>
              <a:t>日常维护</a:t>
            </a:r>
            <a:br>
              <a:rPr lang="zh-CN" altLang="en-US" dirty="0" smtClean="0"/>
            </a:br>
            <a:r>
              <a:rPr lang="zh-CN" altLang="en-US" dirty="0" smtClean="0"/>
              <a:t> </a:t>
            </a:r>
            <a:br>
              <a:rPr lang="zh-CN" altLang="en-US" dirty="0" smtClean="0"/>
            </a:br>
            <a:r>
              <a:rPr lang="zh-CN" altLang="en-US" dirty="0" smtClean="0"/>
              <a:t>（</a:t>
            </a:r>
            <a:r>
              <a:rPr lang="en-US" altLang="zh-CN" dirty="0" smtClean="0"/>
              <a:t>1</a:t>
            </a:r>
            <a:r>
              <a:rPr lang="zh-CN" altLang="en-US" dirty="0" smtClean="0"/>
              <a:t>） 经常对表面、喷粉管及保险销进行清洁整理。</a:t>
            </a:r>
            <a:br>
              <a:rPr lang="zh-CN" altLang="en-US" dirty="0" smtClean="0"/>
            </a:br>
            <a:r>
              <a:rPr lang="zh-CN" altLang="en-US" dirty="0" smtClean="0"/>
              <a:t> </a:t>
            </a:r>
            <a:br>
              <a:rPr lang="zh-CN" altLang="en-US" dirty="0" smtClean="0"/>
            </a:br>
            <a:r>
              <a:rPr lang="zh-CN" altLang="en-US" dirty="0" smtClean="0"/>
              <a:t>（</a:t>
            </a:r>
            <a:r>
              <a:rPr lang="en-US" altLang="zh-CN" dirty="0" smtClean="0"/>
              <a:t>2</a:t>
            </a:r>
            <a:r>
              <a:rPr lang="zh-CN" altLang="en-US" dirty="0" smtClean="0"/>
              <a:t>） 定期对活动部位进行润滑保养。</a:t>
            </a:r>
            <a:br>
              <a:rPr lang="zh-CN" altLang="en-US" dirty="0" smtClean="0"/>
            </a:br>
            <a:r>
              <a:rPr lang="zh-CN" altLang="en-US" dirty="0" smtClean="0"/>
              <a:t> </a:t>
            </a:r>
            <a:br>
              <a:rPr lang="zh-CN" altLang="en-US" dirty="0" smtClean="0"/>
            </a:br>
            <a:r>
              <a:rPr lang="zh-CN" altLang="en-US" dirty="0" smtClean="0"/>
              <a:t>（</a:t>
            </a:r>
            <a:r>
              <a:rPr lang="en-US" altLang="zh-CN" dirty="0" smtClean="0"/>
              <a:t>3</a:t>
            </a:r>
            <a:r>
              <a:rPr lang="zh-CN" altLang="en-US" dirty="0" smtClean="0"/>
              <a:t>） 定期对筒体进行适当的晃动，防止干粉结块。</a:t>
            </a:r>
            <a:br>
              <a:rPr lang="zh-CN" altLang="en-US" dirty="0" smtClean="0"/>
            </a:br>
            <a:r>
              <a:rPr lang="zh-CN" altLang="en-US" dirty="0" smtClean="0"/>
              <a:t> </a:t>
            </a:r>
            <a:br>
              <a:rPr lang="zh-CN" altLang="en-US" dirty="0" smtClean="0"/>
            </a:br>
            <a:r>
              <a:rPr lang="zh-CN" altLang="en-US" dirty="0" smtClean="0"/>
              <a:t>（</a:t>
            </a:r>
            <a:r>
              <a:rPr lang="en-US" altLang="zh-CN" dirty="0" smtClean="0"/>
              <a:t>4</a:t>
            </a:r>
            <a:r>
              <a:rPr lang="zh-CN" altLang="en-US" dirty="0" smtClean="0"/>
              <a:t>） 当压力低于规定的范围或干粉严重结块时应申请维修或更换。</a:t>
            </a:r>
            <a:br>
              <a:rPr lang="zh-CN" altLang="en-US" dirty="0" smtClean="0"/>
            </a:br>
            <a:r>
              <a:rPr lang="zh-CN" altLang="en-US" dirty="0" smtClean="0"/>
              <a:t> </a:t>
            </a:r>
            <a:br>
              <a:rPr lang="zh-CN" altLang="en-US" dirty="0" smtClean="0"/>
            </a:br>
            <a:r>
              <a:rPr lang="zh-CN" altLang="en-US" dirty="0" smtClean="0"/>
              <a:t>（</a:t>
            </a:r>
            <a:r>
              <a:rPr lang="en-US" altLang="zh-CN" dirty="0" smtClean="0"/>
              <a:t>5</a:t>
            </a:r>
            <a:r>
              <a:rPr lang="zh-CN" altLang="en-US" dirty="0" smtClean="0"/>
              <a:t>）干粉、二氧化碳灭火器出厂充装灭火剂五年后须进行水压试验，以后每隔两年进行一次。达到报废年限时应及时申请更换。</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rPr>
              <a:t>消防系统设备维护</a:t>
            </a:r>
            <a:endParaRPr lang="zh-CN" altLang="en-US" sz="2400" b="1" dirty="0">
              <a:solidFill>
                <a:schemeClr val="accent1"/>
              </a:solidFill>
            </a:endParaRPr>
          </a:p>
        </p:txBody>
      </p:sp>
      <p:sp>
        <p:nvSpPr>
          <p:cNvPr id="4" name="矩形 3"/>
          <p:cNvSpPr/>
          <p:nvPr/>
        </p:nvSpPr>
        <p:spPr>
          <a:xfrm>
            <a:off x="655320" y="915035"/>
            <a:ext cx="10433685" cy="5077460"/>
          </a:xfrm>
          <a:prstGeom prst="rect">
            <a:avLst/>
          </a:prstGeom>
        </p:spPr>
        <p:txBody>
          <a:bodyPr wrap="square">
            <a:spAutoFit/>
          </a:bodyPr>
          <a:lstStyle/>
          <a:p>
            <a:pPr lvl="0" algn="l">
              <a:lnSpc>
                <a:spcPct val="200000"/>
              </a:lnSpc>
            </a:pPr>
            <a:r>
              <a:rPr lang="zh-CN" altLang="en-US" b="1" dirty="0" smtClean="0">
                <a:sym typeface="+mn-ea"/>
              </a:rPr>
              <a:t>二、手动火灾报警按钮的外观清洁维护</a:t>
            </a:r>
            <a:endParaRPr lang="zh-CN" altLang="en-US" b="1" dirty="0" smtClean="0">
              <a:sym typeface="+mn-ea"/>
            </a:endParaRPr>
          </a:p>
          <a:p>
            <a:pPr lvl="0" algn="l">
              <a:lnSpc>
                <a:spcPct val="200000"/>
              </a:lnSpc>
            </a:pPr>
            <a:r>
              <a:rPr lang="zh-CN" altLang="en-US" b="1" dirty="0" smtClean="0">
                <a:sym typeface="+mn-ea"/>
              </a:rPr>
              <a:t>         </a:t>
            </a:r>
            <a:r>
              <a:rPr lang="zh-CN" altLang="en-US" dirty="0" smtClean="0">
                <a:sym typeface="+mn-ea"/>
              </a:rPr>
              <a:t>手动火灾报警按钮的外观清洁维护时，不要用力擦触玻璃，不要用水冲洗，可用吹风机吹扫或用不太湿的布轻轻擦拭手动火灾报警按钮表面。</a:t>
            </a:r>
            <a:endParaRPr lang="zh-CN" altLang="en-US" dirty="0" smtClean="0">
              <a:sym typeface="+mn-ea"/>
            </a:endParaRPr>
          </a:p>
          <a:p>
            <a:pPr lvl="0" algn="l">
              <a:lnSpc>
                <a:spcPct val="200000"/>
              </a:lnSpc>
            </a:pPr>
            <a:r>
              <a:rPr lang="zh-CN" altLang="en-US" b="1" dirty="0" smtClean="0">
                <a:sym typeface="+mn-ea"/>
              </a:rPr>
              <a:t>三、火灾警报装置的外观清洁维护</a:t>
            </a:r>
            <a:endParaRPr lang="zh-CN" altLang="en-US" b="1" dirty="0" smtClean="0">
              <a:sym typeface="+mn-ea"/>
            </a:endParaRPr>
          </a:p>
          <a:p>
            <a:pPr lvl="0" algn="l">
              <a:lnSpc>
                <a:spcPct val="200000"/>
              </a:lnSpc>
            </a:pPr>
            <a:r>
              <a:rPr lang="zh-CN" altLang="en-US" b="1" dirty="0" smtClean="0">
                <a:sym typeface="+mn-ea"/>
              </a:rPr>
              <a:t>         </a:t>
            </a:r>
            <a:r>
              <a:rPr lang="zh-CN" altLang="en-US" dirty="0" smtClean="0">
                <a:sym typeface="+mn-ea"/>
              </a:rPr>
              <a:t>由于火灾报警装置有源器件，对其清洁维护时要格外小心，非专业人员不要随意拆卸火灾劲爆装置；不要用水冲洗或湿布擦拭，以免进水造成短路，损坏器件；可用吹风机扫或用不太湿的布擦拭表面。</a:t>
            </a:r>
            <a:endParaRPr lang="zh-CN" altLang="en-US" dirty="0" smtClean="0">
              <a:sym typeface="+mn-ea"/>
            </a:endParaRPr>
          </a:p>
          <a:p>
            <a:pPr lvl="0" algn="l">
              <a:lnSpc>
                <a:spcPct val="200000"/>
              </a:lnSpc>
            </a:pPr>
            <a:r>
              <a:rPr lang="zh-CN" altLang="en-US" b="1" dirty="0" smtClean="0">
                <a:sym typeface="+mn-ea"/>
              </a:rPr>
              <a:t>四、消火栓的清洁维护</a:t>
            </a:r>
            <a:endParaRPr lang="zh-CN" altLang="en-US" b="1" dirty="0" smtClean="0">
              <a:sym typeface="+mn-ea"/>
            </a:endParaRPr>
          </a:p>
          <a:p>
            <a:pPr lvl="0" algn="l">
              <a:lnSpc>
                <a:spcPct val="200000"/>
              </a:lnSpc>
            </a:pPr>
            <a:r>
              <a:rPr lang="zh-CN" altLang="en-US" b="1" dirty="0" smtClean="0">
                <a:sym typeface="+mn-ea"/>
              </a:rPr>
              <a:t> </a:t>
            </a:r>
            <a:r>
              <a:rPr lang="zh-CN" altLang="en-US" dirty="0" smtClean="0">
                <a:sym typeface="+mn-ea"/>
              </a:rPr>
              <a:t>（1）室内消火栓、水枪、水带、消防卷盘是否齐全完好，有无生锈、漏水、接口垫圈是否完整无缺。</a:t>
            </a:r>
            <a:endParaRPr lang="zh-CN" altLang="en-US" dirty="0" smtClean="0">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rPr>
              <a:t>消防系统设备维护</a:t>
            </a:r>
            <a:endParaRPr lang="zh-CN" altLang="en-US" sz="2400" b="1" dirty="0">
              <a:solidFill>
                <a:schemeClr val="accent1"/>
              </a:solidFill>
            </a:endParaRPr>
          </a:p>
        </p:txBody>
      </p:sp>
      <p:sp>
        <p:nvSpPr>
          <p:cNvPr id="4" name="矩形 3"/>
          <p:cNvSpPr/>
          <p:nvPr/>
        </p:nvSpPr>
        <p:spPr>
          <a:xfrm>
            <a:off x="839416" y="1196752"/>
            <a:ext cx="10801200" cy="4523105"/>
          </a:xfrm>
          <a:prstGeom prst="rect">
            <a:avLst/>
          </a:prstGeom>
        </p:spPr>
        <p:txBody>
          <a:bodyPr wrap="square">
            <a:spAutoFit/>
          </a:bodyPr>
          <a:lstStyle/>
          <a:p>
            <a:pPr>
              <a:lnSpc>
                <a:spcPct val="200000"/>
              </a:lnSpc>
            </a:pPr>
            <a:r>
              <a:rPr lang="zh-CN" altLang="en-US" dirty="0" smtClean="0"/>
              <a:t>（</a:t>
            </a:r>
            <a:r>
              <a:rPr lang="en-US" altLang="zh-CN" dirty="0" smtClean="0"/>
              <a:t>2</a:t>
            </a:r>
            <a:r>
              <a:rPr lang="zh-CN" altLang="en-US" dirty="0" smtClean="0"/>
              <a:t>）消防水泵应能否正常启动；</a:t>
            </a:r>
            <a:endParaRPr lang="en-US" altLang="zh-CN" dirty="0" smtClean="0"/>
          </a:p>
          <a:p>
            <a:pPr>
              <a:lnSpc>
                <a:spcPct val="200000"/>
              </a:lnSpc>
            </a:pPr>
            <a:r>
              <a:rPr lang="zh-CN" altLang="en-US" dirty="0" smtClean="0"/>
              <a:t>（</a:t>
            </a:r>
            <a:r>
              <a:rPr lang="en-US" altLang="zh-CN" dirty="0" smtClean="0"/>
              <a:t>3</a:t>
            </a:r>
            <a:r>
              <a:rPr lang="zh-CN" altLang="en-US" dirty="0" smtClean="0"/>
              <a:t>）报警按钮、指示灯及报警控制线路功能是否正常，有无故障；</a:t>
            </a:r>
            <a:endParaRPr lang="en-US" altLang="zh-CN" dirty="0" smtClean="0"/>
          </a:p>
          <a:p>
            <a:pPr>
              <a:lnSpc>
                <a:spcPct val="200000"/>
              </a:lnSpc>
            </a:pPr>
            <a:r>
              <a:rPr lang="zh-CN" altLang="en-US" dirty="0" smtClean="0"/>
              <a:t>（</a:t>
            </a:r>
            <a:r>
              <a:rPr lang="en-US" altLang="zh-CN" dirty="0" smtClean="0"/>
              <a:t>4</a:t>
            </a:r>
            <a:r>
              <a:rPr lang="zh-CN" altLang="en-US" dirty="0" smtClean="0"/>
              <a:t>）检查消火栓箱及箱内配装的消防部件的外观有无损坏，涂层是否脱落，箱门的玻璃是否完好无缺；</a:t>
            </a:r>
            <a:endParaRPr lang="en-US" altLang="zh-CN" dirty="0" smtClean="0"/>
          </a:p>
          <a:p>
            <a:pPr>
              <a:lnSpc>
                <a:spcPct val="200000"/>
              </a:lnSpc>
            </a:pPr>
            <a:r>
              <a:rPr lang="zh-CN" altLang="en-US" dirty="0" smtClean="0"/>
              <a:t>（</a:t>
            </a:r>
            <a:r>
              <a:rPr lang="en-US" altLang="zh-CN" dirty="0" smtClean="0"/>
              <a:t>5</a:t>
            </a:r>
            <a:r>
              <a:rPr lang="zh-CN" altLang="en-US" dirty="0" smtClean="0"/>
              <a:t>）对室内消火栓给水系统的维护，应做到使各组成部分经常保持清洁、干燥，防止锈蚀或损坏。为防止生锈，消火栓手轮丝杆处以及消防水喉卷盘等所有转动部位应经常加注润滑油。设备如有损坏，应及时修复或更换；</a:t>
            </a:r>
            <a:endParaRPr lang="en-US" altLang="zh-CN" dirty="0" smtClean="0"/>
          </a:p>
          <a:p>
            <a:pPr>
              <a:lnSpc>
                <a:spcPct val="200000"/>
              </a:lnSpc>
            </a:pPr>
            <a:r>
              <a:rPr lang="zh-CN" altLang="en-US" dirty="0" smtClean="0"/>
              <a:t>（</a:t>
            </a:r>
            <a:r>
              <a:rPr lang="en-US" altLang="zh-CN" dirty="0" smtClean="0"/>
              <a:t>6</a:t>
            </a:r>
            <a:r>
              <a:rPr lang="zh-CN" altLang="en-US" dirty="0" smtClean="0"/>
              <a:t>）室内消火栓及各种阀门的转动机构是否灵活，箱内水带卷盘及消防软管卷盘的转动轴是否转动自如；</a:t>
            </a:r>
            <a:endParaRPr lang="en-US" altLang="zh-CN" dirty="0" smtClean="0"/>
          </a:p>
          <a:p>
            <a:pPr>
              <a:lnSpc>
                <a:spcPct val="200000"/>
              </a:lnSpc>
            </a:pPr>
            <a:r>
              <a:rPr lang="zh-CN" altLang="en-US" dirty="0" smtClean="0"/>
              <a:t>（</a:t>
            </a:r>
            <a:r>
              <a:rPr lang="en-US" altLang="zh-CN" dirty="0" smtClean="0"/>
              <a:t>7</a:t>
            </a:r>
            <a:r>
              <a:rPr lang="zh-CN" altLang="en-US" dirty="0" smtClean="0"/>
              <a:t>）日常检查时消火栓应方便使用，不应被遮挡影响。如被遮挡，应进行清除。</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en-US" altLang="zh-CN" sz="2400" b="1" dirty="0" smtClean="0">
                <a:solidFill>
                  <a:schemeClr val="accent1"/>
                </a:solidFill>
              </a:rPr>
              <a:t> </a:t>
            </a:r>
            <a:r>
              <a:rPr lang="zh-CN" altLang="en-US" sz="2400" b="1" dirty="0" smtClean="0">
                <a:solidFill>
                  <a:schemeClr val="accent1"/>
                </a:solidFill>
              </a:rPr>
              <a:t>消防系统简介</a:t>
            </a:r>
            <a:endParaRPr lang="zh-CN" altLang="en-US" sz="2400" b="1" dirty="0">
              <a:solidFill>
                <a:schemeClr val="accent1"/>
              </a:solidFill>
            </a:endParaRPr>
          </a:p>
        </p:txBody>
      </p:sp>
      <p:sp>
        <p:nvSpPr>
          <p:cNvPr id="19" name="TextBox 18"/>
          <p:cNvSpPr txBox="1"/>
          <p:nvPr/>
        </p:nvSpPr>
        <p:spPr>
          <a:xfrm>
            <a:off x="7860030" y="2694305"/>
            <a:ext cx="2520950" cy="2584450"/>
          </a:xfrm>
          <a:prstGeom prst="rect">
            <a:avLst/>
          </a:prstGeom>
          <a:solidFill>
            <a:schemeClr val="bg1"/>
          </a:solidFill>
          <a:ln>
            <a:solidFill>
              <a:schemeClr val="accent1"/>
            </a:solidFill>
          </a:ln>
        </p:spPr>
        <p:txBody>
          <a:bodyPr wrap="square" rtlCol="0">
            <a:spAutoFit/>
          </a:bodyPr>
          <a:lstStyle/>
          <a:p>
            <a:pPr>
              <a:lnSpc>
                <a:spcPct val="150000"/>
              </a:lnSpc>
            </a:pPr>
            <a:r>
              <a:rPr lang="zh-CN" altLang="en-US" b="1" dirty="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注：</a:t>
            </a:r>
            <a:r>
              <a:rPr lang="zh-CN" altLang="en-US" dirty="0" smtClean="0">
                <a:latin typeface="仿宋" panose="02010609060101010101" pitchFamily="49" charset="-122"/>
                <a:ea typeface="宋体" panose="02010600030101010101" pitchFamily="2" charset="-122"/>
              </a:rPr>
              <a:t>此系统功能组成是根据润泽信息中心</a:t>
            </a:r>
            <a:r>
              <a:rPr lang="en-US" altLang="zh-CN" dirty="0" smtClean="0">
                <a:latin typeface="仿宋" panose="02010609060101010101" pitchFamily="49" charset="-122"/>
                <a:ea typeface="宋体" panose="02010600030101010101" pitchFamily="2" charset="-122"/>
              </a:rPr>
              <a:t>A-5</a:t>
            </a:r>
            <a:r>
              <a:rPr lang="zh-CN" altLang="en-US" dirty="0" smtClean="0">
                <a:latin typeface="仿宋" panose="02010609060101010101" pitchFamily="49" charset="-122"/>
                <a:ea typeface="宋体" panose="02010600030101010101" pitchFamily="2" charset="-122"/>
              </a:rPr>
              <a:t>数据模组的消防控制设备所列举。所有可控设备信号均能反馈到消防控制室消防报警控制器。</a:t>
            </a:r>
            <a:endParaRPr lang="zh-CN" altLang="en-US" dirty="0">
              <a:latin typeface="仿宋" panose="02010609060101010101" pitchFamily="49" charset="-122"/>
              <a:ea typeface="宋体" panose="02010600030101010101" pitchFamily="2" charset="-122"/>
            </a:endParaRPr>
          </a:p>
        </p:txBody>
      </p:sp>
      <p:graphicFrame>
        <p:nvGraphicFramePr>
          <p:cNvPr id="21" name="图示 20"/>
          <p:cNvGraphicFramePr/>
          <p:nvPr/>
        </p:nvGraphicFramePr>
        <p:xfrm>
          <a:off x="1775520" y="2060848"/>
          <a:ext cx="5144120" cy="266429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22" name="图示 21"/>
          <p:cNvGraphicFramePr/>
          <p:nvPr/>
        </p:nvGraphicFramePr>
        <p:xfrm>
          <a:off x="1775520" y="3933056"/>
          <a:ext cx="5040560" cy="165618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4" name="圆角矩形标注 23"/>
          <p:cNvSpPr/>
          <p:nvPr/>
        </p:nvSpPr>
        <p:spPr>
          <a:xfrm>
            <a:off x="2711624" y="1412776"/>
            <a:ext cx="2376264" cy="648072"/>
          </a:xfrm>
          <a:prstGeom prst="wedgeRoundRectCallout">
            <a:avLst>
              <a:gd name="adj1" fmla="val -19611"/>
              <a:gd name="adj2" fmla="val 1056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消防系统组成</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rPr>
              <a:t>消防系统设备维护</a:t>
            </a:r>
            <a:endParaRPr lang="zh-CN" altLang="en-US" sz="2400" b="1" dirty="0">
              <a:solidFill>
                <a:schemeClr val="accent1"/>
              </a:solidFill>
            </a:endParaRPr>
          </a:p>
        </p:txBody>
      </p:sp>
      <p:sp>
        <p:nvSpPr>
          <p:cNvPr id="5" name="TextBox 4"/>
          <p:cNvSpPr txBox="1"/>
          <p:nvPr/>
        </p:nvSpPr>
        <p:spPr>
          <a:xfrm>
            <a:off x="695400" y="1124744"/>
            <a:ext cx="10225136" cy="5077460"/>
          </a:xfrm>
          <a:prstGeom prst="rect">
            <a:avLst/>
          </a:prstGeom>
          <a:noFill/>
        </p:spPr>
        <p:txBody>
          <a:bodyPr wrap="square" rtlCol="0">
            <a:spAutoFit/>
          </a:bodyPr>
          <a:lstStyle/>
          <a:p>
            <a:pPr>
              <a:lnSpc>
                <a:spcPct val="200000"/>
              </a:lnSpc>
            </a:pPr>
            <a:r>
              <a:rPr lang="zh-CN" altLang="en-US" b="1" dirty="0" smtClean="0"/>
              <a:t>五、自动洒水喷头的清洁维护</a:t>
            </a:r>
            <a:endParaRPr lang="en-US" altLang="zh-CN" b="1" dirty="0" smtClean="0"/>
          </a:p>
          <a:p>
            <a:pPr>
              <a:lnSpc>
                <a:spcPct val="200000"/>
              </a:lnSpc>
            </a:pPr>
            <a:r>
              <a:rPr lang="zh-CN" altLang="en-US" dirty="0" smtClean="0"/>
              <a:t>（</a:t>
            </a:r>
            <a:r>
              <a:rPr lang="en-US" altLang="zh-CN" dirty="0" smtClean="0"/>
              <a:t>1</a:t>
            </a:r>
            <a:r>
              <a:rPr lang="zh-CN" altLang="en-US" dirty="0" smtClean="0"/>
              <a:t>）每月对喷头检查一次；</a:t>
            </a:r>
            <a:endParaRPr lang="en-US" altLang="zh-CN" dirty="0" smtClean="0"/>
          </a:p>
          <a:p>
            <a:pPr>
              <a:lnSpc>
                <a:spcPct val="200000"/>
              </a:lnSpc>
            </a:pPr>
            <a:r>
              <a:rPr lang="zh-CN" altLang="en-US" dirty="0" smtClean="0"/>
              <a:t>（</a:t>
            </a:r>
            <a:r>
              <a:rPr lang="en-US" altLang="zh-CN" dirty="0" smtClean="0"/>
              <a:t>2</a:t>
            </a:r>
            <a:r>
              <a:rPr lang="zh-CN" altLang="en-US" dirty="0" smtClean="0"/>
              <a:t>）如发现喷头有漏水、腐蚀、玻璃球中液体变色或者液体减少等现象，应立即更换；</a:t>
            </a:r>
            <a:endParaRPr lang="en-US" altLang="zh-CN" dirty="0" smtClean="0"/>
          </a:p>
          <a:p>
            <a:pPr>
              <a:lnSpc>
                <a:spcPct val="200000"/>
              </a:lnSpc>
            </a:pPr>
            <a:r>
              <a:rPr lang="zh-CN" altLang="en-US" dirty="0" smtClean="0"/>
              <a:t>（</a:t>
            </a:r>
            <a:r>
              <a:rPr lang="en-US" altLang="zh-CN" dirty="0" smtClean="0"/>
              <a:t>3</a:t>
            </a:r>
            <a:r>
              <a:rPr lang="zh-CN" altLang="en-US" dirty="0" smtClean="0"/>
              <a:t>）对喷头上的灰尘立即清除；</a:t>
            </a:r>
            <a:endParaRPr lang="en-US" altLang="zh-CN" dirty="0" smtClean="0"/>
          </a:p>
          <a:p>
            <a:pPr>
              <a:lnSpc>
                <a:spcPct val="200000"/>
              </a:lnSpc>
            </a:pPr>
            <a:r>
              <a:rPr lang="zh-CN" altLang="en-US" dirty="0" smtClean="0"/>
              <a:t>注意事项：</a:t>
            </a:r>
            <a:endParaRPr lang="en-US" altLang="zh-CN" dirty="0" smtClean="0"/>
          </a:p>
          <a:p>
            <a:pPr>
              <a:lnSpc>
                <a:spcPct val="200000"/>
              </a:lnSpc>
            </a:pPr>
            <a:r>
              <a:rPr lang="zh-CN" altLang="en-US" dirty="0" smtClean="0"/>
              <a:t>（</a:t>
            </a:r>
            <a:r>
              <a:rPr lang="en-US" altLang="zh-CN" dirty="0" smtClean="0"/>
              <a:t>1</a:t>
            </a:r>
            <a:r>
              <a:rPr lang="zh-CN" altLang="en-US" dirty="0" smtClean="0"/>
              <a:t>）安装喷头的位置不得设置障碍物，发现喷头周围有障碍物时，应立即清理；</a:t>
            </a:r>
            <a:endParaRPr lang="en-US" altLang="zh-CN" dirty="0" smtClean="0"/>
          </a:p>
          <a:p>
            <a:pPr>
              <a:lnSpc>
                <a:spcPct val="200000"/>
              </a:lnSpc>
            </a:pPr>
            <a:r>
              <a:rPr lang="zh-CN" altLang="en-US" dirty="0" smtClean="0"/>
              <a:t>（</a:t>
            </a:r>
            <a:r>
              <a:rPr lang="en-US" altLang="zh-CN" dirty="0" smtClean="0"/>
              <a:t>2</a:t>
            </a:r>
            <a:r>
              <a:rPr lang="zh-CN" altLang="en-US" dirty="0" smtClean="0"/>
              <a:t>）更换喷头时应使用专用扳手；</a:t>
            </a:r>
            <a:endParaRPr lang="en-US" altLang="zh-CN" dirty="0" smtClean="0"/>
          </a:p>
          <a:p>
            <a:pPr>
              <a:lnSpc>
                <a:spcPct val="200000"/>
              </a:lnSpc>
            </a:pPr>
            <a:r>
              <a:rPr lang="zh-CN" altLang="en-US" dirty="0" smtClean="0"/>
              <a:t>（</a:t>
            </a:r>
            <a:r>
              <a:rPr lang="en-US" altLang="zh-CN" dirty="0" smtClean="0"/>
              <a:t>3</a:t>
            </a:r>
            <a:r>
              <a:rPr lang="zh-CN" altLang="en-US" dirty="0" smtClean="0"/>
              <a:t>）对于不同规格喷头，应有一定数量的备用量。数量不应小于安装总数的</a:t>
            </a:r>
            <a:r>
              <a:rPr lang="en-US" altLang="zh-CN" dirty="0" smtClean="0"/>
              <a:t>1%</a:t>
            </a:r>
            <a:r>
              <a:rPr lang="zh-CN" altLang="en-US" dirty="0" smtClean="0"/>
              <a:t>，且每种备用喷头不应少于</a:t>
            </a:r>
            <a:r>
              <a:rPr lang="en-US" altLang="zh-CN" dirty="0" smtClean="0"/>
              <a:t>10</a:t>
            </a:r>
            <a:r>
              <a:rPr lang="zh-CN" altLang="en-US" dirty="0" smtClean="0"/>
              <a:t>个。</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rPr>
              <a:t>消防系统设备维护</a:t>
            </a:r>
            <a:endParaRPr lang="zh-CN" altLang="en-US" sz="2400" b="1" dirty="0">
              <a:solidFill>
                <a:schemeClr val="accent1"/>
              </a:solidFill>
            </a:endParaRPr>
          </a:p>
        </p:txBody>
      </p:sp>
      <p:sp>
        <p:nvSpPr>
          <p:cNvPr id="7" name="TextBox 6"/>
          <p:cNvSpPr txBox="1"/>
          <p:nvPr/>
        </p:nvSpPr>
        <p:spPr>
          <a:xfrm>
            <a:off x="623392" y="1124744"/>
            <a:ext cx="10801200" cy="5631180"/>
          </a:xfrm>
          <a:prstGeom prst="rect">
            <a:avLst/>
          </a:prstGeom>
          <a:noFill/>
        </p:spPr>
        <p:txBody>
          <a:bodyPr wrap="square" rtlCol="0">
            <a:spAutoFit/>
          </a:bodyPr>
          <a:lstStyle/>
          <a:p>
            <a:pPr>
              <a:lnSpc>
                <a:spcPct val="200000"/>
              </a:lnSpc>
            </a:pPr>
            <a:r>
              <a:rPr lang="zh-CN" altLang="en-US" b="1" dirty="0" smtClean="0"/>
              <a:t>六、消防专用电话的清洁维护</a:t>
            </a:r>
            <a:endParaRPr lang="en-US" altLang="zh-CN" b="1" dirty="0" smtClean="0"/>
          </a:p>
          <a:p>
            <a:pPr>
              <a:lnSpc>
                <a:spcPct val="200000"/>
              </a:lnSpc>
            </a:pPr>
            <a:r>
              <a:rPr lang="zh-CN" altLang="en-US" dirty="0" smtClean="0"/>
              <a:t>非专业人员不要随意拆卸电话主机、分机和电话插孔，不要用水冲洗或湿布擦拭消防专用电话，以免进水造成短路，损坏器件。可用吹风机吹扫或用不太湿的布擦拭设备表面。</a:t>
            </a:r>
            <a:endParaRPr lang="en-US" altLang="zh-CN" dirty="0" smtClean="0"/>
          </a:p>
          <a:p>
            <a:pPr>
              <a:lnSpc>
                <a:spcPct val="200000"/>
              </a:lnSpc>
            </a:pPr>
            <a:r>
              <a:rPr lang="zh-CN" altLang="en-US" b="1" dirty="0" smtClean="0"/>
              <a:t>七、应急照明灯具的清洁维护</a:t>
            </a:r>
            <a:endParaRPr lang="en-US" altLang="zh-CN" b="1" dirty="0" smtClean="0"/>
          </a:p>
          <a:p>
            <a:pPr latinLnBrk="1">
              <a:lnSpc>
                <a:spcPct val="200000"/>
              </a:lnSpc>
            </a:pPr>
            <a:r>
              <a:rPr lang="zh-CN" altLang="en-US" dirty="0" smtClean="0"/>
              <a:t>（</a:t>
            </a:r>
            <a:r>
              <a:rPr lang="en-US" altLang="zh-CN" dirty="0" smtClean="0"/>
              <a:t>1</a:t>
            </a:r>
            <a:r>
              <a:rPr lang="zh-CN" altLang="en-US" dirty="0" smtClean="0"/>
              <a:t>）外观检查和清洁。</a:t>
            </a:r>
            <a:endParaRPr lang="en-US" altLang="zh-CN" dirty="0" smtClean="0"/>
          </a:p>
          <a:p>
            <a:pPr latinLnBrk="1">
              <a:lnSpc>
                <a:spcPct val="200000"/>
              </a:lnSpc>
            </a:pPr>
            <a:r>
              <a:rPr lang="en-US" altLang="zh-CN" dirty="0" smtClean="0"/>
              <a:t>          </a:t>
            </a:r>
            <a:r>
              <a:rPr lang="zh-CN" altLang="en-US" dirty="0" smtClean="0"/>
              <a:t>清洁应急照明灯具时，应采用柔软布料沾肥皂水拧干后擦拭，再用干布擦净。注意不得采用稀料、汽油等易挥发物擦拭表面，不要对疏散指示标志喷洒杀虫剂，否则会使表面变色或损坏。不得使用强碱性溶剂擦拭，否则造成损坏。</a:t>
            </a:r>
            <a:endParaRPr lang="zh-CN" altLang="en-US" dirty="0" smtClean="0"/>
          </a:p>
          <a:p>
            <a:pPr latinLnBrk="1">
              <a:lnSpc>
                <a:spcPct val="200000"/>
              </a:lnSpc>
            </a:pPr>
            <a:r>
              <a:rPr lang="zh-CN" altLang="en-US" dirty="0" smtClean="0"/>
              <a:t>（</a:t>
            </a:r>
            <a:r>
              <a:rPr lang="en-US" altLang="zh-CN" dirty="0" smtClean="0"/>
              <a:t>2</a:t>
            </a:r>
            <a:r>
              <a:rPr lang="zh-CN" altLang="en-US" dirty="0" smtClean="0"/>
              <a:t>）切断正常供电电源，用秒表测量应急工作状态的持续时间。</a:t>
            </a:r>
            <a:endParaRPr lang="zh-CN" altLang="en-US" dirty="0" smtClean="0"/>
          </a:p>
          <a:p>
            <a:pPr>
              <a:lnSpc>
                <a:spcPct val="200000"/>
              </a:lnSpc>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rPr>
              <a:t>消防系统设备维护</a:t>
            </a:r>
            <a:endParaRPr lang="zh-CN" altLang="en-US" sz="2400" b="1" dirty="0">
              <a:solidFill>
                <a:schemeClr val="accent1"/>
              </a:solidFill>
            </a:endParaRPr>
          </a:p>
        </p:txBody>
      </p:sp>
      <p:sp>
        <p:nvSpPr>
          <p:cNvPr id="4" name="TextBox 3"/>
          <p:cNvSpPr txBox="1"/>
          <p:nvPr/>
        </p:nvSpPr>
        <p:spPr>
          <a:xfrm>
            <a:off x="479376" y="2781434"/>
            <a:ext cx="11233248" cy="3415030"/>
          </a:xfrm>
          <a:prstGeom prst="rect">
            <a:avLst/>
          </a:prstGeom>
          <a:noFill/>
        </p:spPr>
        <p:txBody>
          <a:bodyPr wrap="square" rtlCol="0">
            <a:spAutoFit/>
          </a:bodyPr>
          <a:lstStyle/>
          <a:p>
            <a:pPr>
              <a:lnSpc>
                <a:spcPct val="200000"/>
              </a:lnSpc>
            </a:pPr>
            <a:r>
              <a:rPr lang="zh-CN" altLang="en-US" b="1" dirty="0" smtClean="0"/>
              <a:t>八、疏散指示标志的清洁维护</a:t>
            </a:r>
            <a:endParaRPr lang="en-US" altLang="zh-CN" b="1" dirty="0" smtClean="0"/>
          </a:p>
          <a:p>
            <a:pPr>
              <a:lnSpc>
                <a:spcPct val="200000"/>
              </a:lnSpc>
            </a:pPr>
            <a:r>
              <a:rPr lang="en-US" altLang="zh-CN" dirty="0" smtClean="0"/>
              <a:t>1.</a:t>
            </a:r>
            <a:r>
              <a:rPr lang="zh-CN" altLang="en-US" dirty="0" smtClean="0"/>
              <a:t>疏散指示标志清洁维护的要求</a:t>
            </a:r>
            <a:endParaRPr lang="en-US" altLang="zh-CN" dirty="0" smtClean="0"/>
          </a:p>
          <a:p>
            <a:pPr>
              <a:lnSpc>
                <a:spcPct val="200000"/>
              </a:lnSpc>
            </a:pPr>
            <a:r>
              <a:rPr lang="zh-CN" altLang="en-US" dirty="0" smtClean="0"/>
              <a:t>（</a:t>
            </a:r>
            <a:r>
              <a:rPr lang="en-US" altLang="zh-CN" dirty="0" smtClean="0"/>
              <a:t>1</a:t>
            </a:r>
            <a:r>
              <a:rPr lang="zh-CN" altLang="en-US" dirty="0" smtClean="0"/>
              <a:t>）应固定牢靠、无遮挡，状态正常。</a:t>
            </a:r>
            <a:endParaRPr lang="en-US" altLang="zh-CN" dirty="0" smtClean="0"/>
          </a:p>
          <a:p>
            <a:pPr>
              <a:lnSpc>
                <a:spcPct val="200000"/>
              </a:lnSpc>
            </a:pPr>
            <a:r>
              <a:rPr lang="zh-CN" altLang="en-US" dirty="0" smtClean="0"/>
              <a:t>（</a:t>
            </a:r>
            <a:r>
              <a:rPr lang="en-US" altLang="zh-CN" dirty="0" smtClean="0"/>
              <a:t>2</a:t>
            </a:r>
            <a:r>
              <a:rPr lang="zh-CN" altLang="en-US" dirty="0" smtClean="0"/>
              <a:t>）切断正常供电电源后，疏散照明工作状态持续时间不应低于</a:t>
            </a:r>
            <a:r>
              <a:rPr lang="en-US" altLang="zh-CN" dirty="0" smtClean="0"/>
              <a:t>30</a:t>
            </a:r>
            <a:r>
              <a:rPr lang="zh-CN" altLang="en-US" dirty="0" smtClean="0"/>
              <a:t>分钟。</a:t>
            </a:r>
            <a:endParaRPr lang="en-US" altLang="zh-CN" dirty="0" smtClean="0"/>
          </a:p>
          <a:p>
            <a:pPr>
              <a:lnSpc>
                <a:spcPct val="200000"/>
              </a:lnSpc>
            </a:pPr>
            <a:r>
              <a:rPr lang="zh-CN" altLang="en-US" dirty="0" smtClean="0"/>
              <a:t>（</a:t>
            </a:r>
            <a:r>
              <a:rPr lang="en-US" altLang="zh-CN" dirty="0" smtClean="0"/>
              <a:t>3</a:t>
            </a:r>
            <a:r>
              <a:rPr lang="zh-CN" altLang="en-US" dirty="0" smtClean="0"/>
              <a:t>）疏散照明的地面照度不应低于</a:t>
            </a:r>
            <a:r>
              <a:rPr lang="en-US" altLang="zh-CN" dirty="0" smtClean="0"/>
              <a:t>0.51Lx</a:t>
            </a:r>
            <a:r>
              <a:rPr lang="zh-CN" altLang="en-US" dirty="0" smtClean="0"/>
              <a:t>，地下工程疏散照明的地面照度不低于</a:t>
            </a:r>
            <a:r>
              <a:rPr lang="en-US" altLang="zh-CN" dirty="0" smtClean="0"/>
              <a:t>5.0Lx</a:t>
            </a:r>
            <a:r>
              <a:rPr lang="zh-CN" altLang="en-US" dirty="0" smtClean="0"/>
              <a:t>。</a:t>
            </a:r>
            <a:endParaRPr lang="en-US" altLang="zh-CN" dirty="0" smtClean="0"/>
          </a:p>
          <a:p>
            <a:pPr>
              <a:lnSpc>
                <a:spcPct val="200000"/>
              </a:lnSpc>
            </a:pPr>
            <a:r>
              <a:rPr lang="zh-CN" altLang="en-US" dirty="0" smtClean="0"/>
              <a:t>（</a:t>
            </a:r>
            <a:r>
              <a:rPr lang="en-US" altLang="zh-CN" dirty="0" smtClean="0"/>
              <a:t>4</a:t>
            </a:r>
            <a:r>
              <a:rPr lang="zh-CN" altLang="en-US" dirty="0" smtClean="0"/>
              <a:t>）消防疏散指示标志应符合相关亮度要求。</a:t>
            </a:r>
            <a:endParaRPr lang="en-US" altLang="zh-CN" dirty="0" smtClean="0"/>
          </a:p>
        </p:txBody>
      </p:sp>
      <p:sp>
        <p:nvSpPr>
          <p:cNvPr id="5" name="矩形 4"/>
          <p:cNvSpPr/>
          <p:nvPr/>
        </p:nvSpPr>
        <p:spPr>
          <a:xfrm>
            <a:off x="479376" y="1124744"/>
            <a:ext cx="10801200" cy="1753235"/>
          </a:xfrm>
          <a:prstGeom prst="rect">
            <a:avLst/>
          </a:prstGeom>
        </p:spPr>
        <p:txBody>
          <a:bodyPr wrap="square">
            <a:spAutoFit/>
          </a:bodyPr>
          <a:lstStyle/>
          <a:p>
            <a:pPr latinLnBrk="1">
              <a:lnSpc>
                <a:spcPct val="200000"/>
              </a:lnSpc>
            </a:pPr>
            <a:r>
              <a:rPr lang="zh-CN" altLang="en-US" dirty="0" smtClean="0"/>
              <a:t>（</a:t>
            </a:r>
            <a:r>
              <a:rPr lang="en-US" altLang="zh-CN" dirty="0" smtClean="0"/>
              <a:t>3</a:t>
            </a:r>
            <a:r>
              <a:rPr lang="zh-CN" altLang="en-US" dirty="0" smtClean="0"/>
              <a:t>）使用的应急灯具，不得让水进入灯体，如有水应及时清除。清除时必须切断电源。</a:t>
            </a:r>
            <a:endParaRPr lang="zh-CN" altLang="en-US" dirty="0" smtClean="0"/>
          </a:p>
          <a:p>
            <a:pPr latinLnBrk="1">
              <a:lnSpc>
                <a:spcPct val="200000"/>
              </a:lnSpc>
            </a:pPr>
            <a:r>
              <a:rPr lang="zh-CN" altLang="en-US" dirty="0" smtClean="0"/>
              <a:t>（</a:t>
            </a:r>
            <a:r>
              <a:rPr lang="en-US" altLang="zh-CN" dirty="0" smtClean="0"/>
              <a:t>4</a:t>
            </a:r>
            <a:r>
              <a:rPr lang="zh-CN" altLang="en-US" dirty="0" smtClean="0"/>
              <a:t>）定期对应急灯具进行测试，接通测试按钮，看是否能应急点亮，以保证灯具经常处于正常工作状态。</a:t>
            </a:r>
            <a:endParaRPr lang="zh-CN" altLang="en-US" dirty="0" smtClean="0"/>
          </a:p>
          <a:p>
            <a:pPr latinLnBrk="1">
              <a:lnSpc>
                <a:spcPct val="200000"/>
              </a:lnSpc>
            </a:pPr>
            <a:r>
              <a:rPr lang="zh-CN" altLang="en-US" dirty="0" smtClean="0"/>
              <a:t>（</a:t>
            </a:r>
            <a:r>
              <a:rPr lang="en-US" altLang="zh-CN" dirty="0" smtClean="0"/>
              <a:t>5</a:t>
            </a:r>
            <a:r>
              <a:rPr lang="zh-CN" altLang="en-US" dirty="0" smtClean="0"/>
              <a:t>）应急照明的蓄电池有一定的寿命年限，超出此时间后，必须进行更换。</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rPr>
              <a:t>消防系统设备维护</a:t>
            </a:r>
            <a:endParaRPr lang="zh-CN" altLang="en-US" sz="2400" b="1" dirty="0">
              <a:solidFill>
                <a:schemeClr val="accent1"/>
              </a:solidFill>
            </a:endParaRPr>
          </a:p>
        </p:txBody>
      </p:sp>
      <p:sp>
        <p:nvSpPr>
          <p:cNvPr id="4" name="矩形 3"/>
          <p:cNvSpPr/>
          <p:nvPr/>
        </p:nvSpPr>
        <p:spPr>
          <a:xfrm>
            <a:off x="551384" y="1052736"/>
            <a:ext cx="10873208" cy="3969385"/>
          </a:xfrm>
          <a:prstGeom prst="rect">
            <a:avLst/>
          </a:prstGeom>
        </p:spPr>
        <p:txBody>
          <a:bodyPr wrap="square">
            <a:spAutoFit/>
          </a:bodyPr>
          <a:lstStyle/>
          <a:p>
            <a:pPr>
              <a:lnSpc>
                <a:spcPct val="200000"/>
              </a:lnSpc>
            </a:pPr>
            <a:r>
              <a:rPr lang="en-US" altLang="zh-CN" dirty="0" smtClean="0"/>
              <a:t>2.</a:t>
            </a:r>
            <a:r>
              <a:rPr lang="zh-CN" altLang="en-US" dirty="0" smtClean="0"/>
              <a:t>疏散指示标志清洁维护的方法</a:t>
            </a:r>
            <a:endParaRPr lang="en-US" altLang="zh-CN" dirty="0" smtClean="0"/>
          </a:p>
          <a:p>
            <a:pPr>
              <a:lnSpc>
                <a:spcPct val="200000"/>
              </a:lnSpc>
            </a:pPr>
            <a:r>
              <a:rPr lang="zh-CN" altLang="en-US" dirty="0" smtClean="0"/>
              <a:t>（</a:t>
            </a:r>
            <a:r>
              <a:rPr lang="en-US" altLang="zh-CN" dirty="0" smtClean="0"/>
              <a:t>1</a:t>
            </a:r>
            <a:r>
              <a:rPr lang="zh-CN" altLang="en-US" dirty="0" smtClean="0"/>
              <a:t>）对外观进行检查和维护，破损的进行修复和更换。</a:t>
            </a:r>
            <a:endParaRPr lang="en-US" altLang="zh-CN" dirty="0" smtClean="0"/>
          </a:p>
          <a:p>
            <a:pPr>
              <a:lnSpc>
                <a:spcPct val="200000"/>
              </a:lnSpc>
            </a:pPr>
            <a:r>
              <a:rPr lang="zh-CN" altLang="en-US" dirty="0" smtClean="0"/>
              <a:t>（</a:t>
            </a:r>
            <a:r>
              <a:rPr lang="en-US" altLang="zh-CN" dirty="0" smtClean="0"/>
              <a:t>2</a:t>
            </a:r>
            <a:r>
              <a:rPr lang="zh-CN" altLang="en-US" dirty="0" smtClean="0"/>
              <a:t>）清洁疏散指示标志时，采用柔软布料沾肥皂水拧干后擦拭，再用干布擦净。注意不得采用稀料、汽油等易挥发物擦拭表面，不要对疏散指示标志喷洒杀虫剂，否则会使表面变色或损坏。不得使用强碱性溶剂擦拭，否则造成损坏。</a:t>
            </a:r>
            <a:endParaRPr lang="en-US" altLang="zh-CN" dirty="0" smtClean="0"/>
          </a:p>
          <a:p>
            <a:pPr>
              <a:lnSpc>
                <a:spcPct val="200000"/>
              </a:lnSpc>
            </a:pPr>
            <a:r>
              <a:rPr lang="zh-CN" altLang="en-US" dirty="0" smtClean="0"/>
              <a:t>（</a:t>
            </a:r>
            <a:r>
              <a:rPr lang="en-US" altLang="zh-CN" dirty="0" smtClean="0"/>
              <a:t>3</a:t>
            </a:r>
            <a:r>
              <a:rPr lang="zh-CN" altLang="en-US" dirty="0" smtClean="0"/>
              <a:t>）切断正常供电电源，用秒表测量应急工作状态的持续时间。</a:t>
            </a:r>
            <a:endParaRPr lang="en-US" altLang="zh-CN" dirty="0" smtClean="0"/>
          </a:p>
          <a:p>
            <a:pPr>
              <a:lnSpc>
                <a:spcPct val="200000"/>
              </a:lnSpc>
            </a:pPr>
            <a:endParaRPr lang="en-US" altLang="zh-CN" dirty="0" smtClean="0"/>
          </a:p>
        </p:txBody>
      </p:sp>
      <p:sp>
        <p:nvSpPr>
          <p:cNvPr id="3" name="TextBox 3"/>
          <p:cNvSpPr txBox="1"/>
          <p:nvPr/>
        </p:nvSpPr>
        <p:spPr>
          <a:xfrm>
            <a:off x="588010" y="4316730"/>
            <a:ext cx="10744200" cy="1753235"/>
          </a:xfrm>
          <a:prstGeom prst="rect">
            <a:avLst/>
          </a:prstGeom>
          <a:noFill/>
        </p:spPr>
        <p:txBody>
          <a:bodyPr wrap="square" rtlCol="0">
            <a:spAutoFit/>
          </a:bodyPr>
          <a:lstStyle/>
          <a:p>
            <a:pPr>
              <a:lnSpc>
                <a:spcPct val="200000"/>
              </a:lnSpc>
            </a:pPr>
            <a:r>
              <a:rPr lang="zh-CN" altLang="en-US" b="1" dirty="0" smtClean="0"/>
              <a:t>九、排烟防火阀、灾后清空系统的功能检查</a:t>
            </a:r>
            <a:endParaRPr lang="en-US" altLang="zh-CN" b="1" dirty="0" smtClean="0"/>
          </a:p>
          <a:p>
            <a:pPr>
              <a:lnSpc>
                <a:spcPct val="200000"/>
              </a:lnSpc>
            </a:pPr>
            <a:r>
              <a:rPr lang="en-US" altLang="zh-CN" dirty="0" smtClean="0"/>
              <a:t>1.</a:t>
            </a:r>
            <a:r>
              <a:rPr lang="zh-CN" altLang="en-US" dirty="0" smtClean="0"/>
              <a:t>机械部分：</a:t>
            </a:r>
            <a:endParaRPr lang="en-US" altLang="zh-CN" dirty="0" smtClean="0"/>
          </a:p>
          <a:p>
            <a:pPr>
              <a:lnSpc>
                <a:spcPct val="200000"/>
              </a:lnSpc>
            </a:pPr>
            <a:r>
              <a:rPr lang="zh-CN" altLang="en-US" dirty="0" smtClean="0"/>
              <a:t>（</a:t>
            </a:r>
            <a:r>
              <a:rPr lang="en-US" altLang="zh-CN" dirty="0" smtClean="0"/>
              <a:t>1</a:t>
            </a:r>
            <a:r>
              <a:rPr lang="zh-CN" altLang="en-US" dirty="0" smtClean="0"/>
              <a:t>）机械部分应定期检查试验，外表生锈、变形部位应及时处理。</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rPr>
              <a:t>消防系统设备维护</a:t>
            </a:r>
            <a:endParaRPr lang="zh-CN" altLang="en-US" sz="2400" b="1" dirty="0">
              <a:solidFill>
                <a:schemeClr val="accent1"/>
              </a:solidFill>
            </a:endParaRPr>
          </a:p>
        </p:txBody>
      </p:sp>
      <p:sp>
        <p:nvSpPr>
          <p:cNvPr id="4" name="TextBox 3"/>
          <p:cNvSpPr txBox="1"/>
          <p:nvPr/>
        </p:nvSpPr>
        <p:spPr>
          <a:xfrm>
            <a:off x="731520" y="1113790"/>
            <a:ext cx="10737215" cy="2306955"/>
          </a:xfrm>
          <a:prstGeom prst="rect">
            <a:avLst/>
          </a:prstGeom>
          <a:noFill/>
        </p:spPr>
        <p:txBody>
          <a:bodyPr wrap="square" rtlCol="0">
            <a:spAutoFit/>
          </a:bodyPr>
          <a:lstStyle/>
          <a:p>
            <a:pPr>
              <a:lnSpc>
                <a:spcPct val="200000"/>
              </a:lnSpc>
            </a:pPr>
            <a:r>
              <a:rPr lang="zh-CN" altLang="en-US" dirty="0" smtClean="0"/>
              <a:t>（</a:t>
            </a:r>
            <a:r>
              <a:rPr lang="en-US" altLang="zh-CN" dirty="0" smtClean="0"/>
              <a:t>2</a:t>
            </a:r>
            <a:r>
              <a:rPr lang="zh-CN" altLang="en-US" dirty="0" smtClean="0"/>
              <a:t>）活动部位应加注润滑油，保证其灵活可靠。</a:t>
            </a:r>
            <a:endParaRPr lang="en-US" altLang="zh-CN" dirty="0" smtClean="0"/>
          </a:p>
          <a:p>
            <a:pPr>
              <a:lnSpc>
                <a:spcPct val="200000"/>
              </a:lnSpc>
            </a:pPr>
            <a:r>
              <a:rPr lang="zh-CN" altLang="en-US" dirty="0" smtClean="0"/>
              <a:t>（</a:t>
            </a:r>
            <a:r>
              <a:rPr lang="en-US" altLang="zh-CN" dirty="0" smtClean="0"/>
              <a:t>3</a:t>
            </a:r>
            <a:r>
              <a:rPr lang="zh-CN" altLang="en-US" dirty="0" smtClean="0"/>
              <a:t>）有熔断器的排烟防火阀，应确认熔断器装配符合工作性能要求。</a:t>
            </a:r>
            <a:endParaRPr lang="en-US" altLang="zh-CN" dirty="0" smtClean="0"/>
          </a:p>
          <a:p>
            <a:pPr>
              <a:lnSpc>
                <a:spcPct val="200000"/>
              </a:lnSpc>
            </a:pPr>
            <a:endParaRPr lang="en-US" altLang="zh-CN" dirty="0" smtClean="0"/>
          </a:p>
          <a:p>
            <a:pPr>
              <a:lnSpc>
                <a:spcPct val="200000"/>
              </a:lnSpc>
            </a:pPr>
            <a:endParaRPr lang="zh-CN" altLang="en-US" b="1" dirty="0"/>
          </a:p>
        </p:txBody>
      </p:sp>
      <p:sp>
        <p:nvSpPr>
          <p:cNvPr id="7" name="TextBox 6"/>
          <p:cNvSpPr txBox="1"/>
          <p:nvPr/>
        </p:nvSpPr>
        <p:spPr>
          <a:xfrm>
            <a:off x="695147" y="2129314"/>
            <a:ext cx="10801200" cy="3969385"/>
          </a:xfrm>
          <a:prstGeom prst="rect">
            <a:avLst/>
          </a:prstGeom>
          <a:noFill/>
        </p:spPr>
        <p:txBody>
          <a:bodyPr wrap="square" rtlCol="0">
            <a:spAutoFit/>
          </a:bodyPr>
          <a:lstStyle/>
          <a:p>
            <a:pPr>
              <a:lnSpc>
                <a:spcPct val="200000"/>
              </a:lnSpc>
            </a:pPr>
            <a:r>
              <a:rPr lang="zh-CN" altLang="en-US" dirty="0" smtClean="0"/>
              <a:t>（</a:t>
            </a:r>
            <a:r>
              <a:rPr lang="en-US" altLang="zh-CN" dirty="0" smtClean="0"/>
              <a:t>4</a:t>
            </a:r>
            <a:r>
              <a:rPr lang="zh-CN" altLang="en-US" dirty="0" smtClean="0"/>
              <a:t>）手动开启阀门试验</a:t>
            </a:r>
            <a:r>
              <a:rPr lang="en-US" altLang="zh-CN" dirty="0" smtClean="0"/>
              <a:t>1-2</a:t>
            </a:r>
            <a:r>
              <a:rPr lang="zh-CN" altLang="en-US" dirty="0" smtClean="0"/>
              <a:t>次，以确认操作系统正常。</a:t>
            </a:r>
            <a:endParaRPr lang="en-US" altLang="zh-CN" dirty="0" smtClean="0"/>
          </a:p>
          <a:p>
            <a:pPr>
              <a:lnSpc>
                <a:spcPct val="200000"/>
              </a:lnSpc>
            </a:pPr>
            <a:r>
              <a:rPr lang="zh-CN" altLang="en-US" dirty="0" smtClean="0"/>
              <a:t>（</a:t>
            </a:r>
            <a:r>
              <a:rPr lang="en-US" altLang="zh-CN" dirty="0" smtClean="0"/>
              <a:t>5</a:t>
            </a:r>
            <a:r>
              <a:rPr lang="zh-CN" altLang="en-US" dirty="0" smtClean="0"/>
              <a:t>）安装使用一年以上的，应检查各种弹簧性能。</a:t>
            </a:r>
            <a:endParaRPr lang="en-US" altLang="zh-CN" dirty="0" smtClean="0"/>
          </a:p>
          <a:p>
            <a:pPr>
              <a:lnSpc>
                <a:spcPct val="200000"/>
              </a:lnSpc>
            </a:pPr>
            <a:r>
              <a:rPr lang="en-US" altLang="zh-CN" dirty="0" smtClean="0"/>
              <a:t>2.</a:t>
            </a:r>
            <a:r>
              <a:rPr lang="zh-CN" altLang="en-US" dirty="0" smtClean="0"/>
              <a:t>电气系统部分应定期检查测试，清除灰尘，紧固螺丝，接通电源操作</a:t>
            </a:r>
            <a:r>
              <a:rPr lang="en-US" altLang="zh-CN" dirty="0" smtClean="0"/>
              <a:t>1-2</a:t>
            </a:r>
            <a:r>
              <a:rPr lang="zh-CN" altLang="en-US" dirty="0" smtClean="0"/>
              <a:t>次，以确认系统功能性能可靠、输出讯号正常，否则应及时排除故障。</a:t>
            </a:r>
            <a:endParaRPr lang="en-US" altLang="zh-CN" dirty="0" smtClean="0"/>
          </a:p>
          <a:p>
            <a:pPr>
              <a:lnSpc>
                <a:spcPct val="200000"/>
              </a:lnSpc>
            </a:pPr>
            <a:r>
              <a:rPr lang="en-US" altLang="zh-CN" dirty="0" smtClean="0"/>
              <a:t>3.</a:t>
            </a:r>
            <a:r>
              <a:rPr lang="zh-CN" altLang="en-US" dirty="0" smtClean="0"/>
              <a:t>排烟防火阀的易熔片断开或脱落，或按规定要求更换时，应选用同类规格的易熔片，按原样装复，以确保其动作符合工作要求。</a:t>
            </a:r>
            <a:endParaRPr lang="en-US" altLang="zh-CN" dirty="0" smtClean="0"/>
          </a:p>
          <a:p>
            <a:pPr>
              <a:lnSpc>
                <a:spcPct val="200000"/>
              </a:lnSpc>
            </a:pPr>
            <a:r>
              <a:rPr lang="en-US" altLang="zh-CN" dirty="0" smtClean="0"/>
              <a:t>4.</a:t>
            </a:r>
            <a:r>
              <a:rPr lang="zh-CN" altLang="en-US" dirty="0" smtClean="0"/>
              <a:t>阀体内不得有杂物，以免影响阀门正常工作。</a:t>
            </a:r>
            <a:endParaRPr lang="en-US" altLang="zh-CN" dirty="0" smtClean="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rPr>
              <a:t>常见问题</a:t>
            </a:r>
            <a:endParaRPr lang="zh-CN" altLang="en-US" sz="2400" b="1" dirty="0">
              <a:solidFill>
                <a:schemeClr val="accent1"/>
              </a:solidFill>
            </a:endParaRPr>
          </a:p>
        </p:txBody>
      </p:sp>
      <p:sp>
        <p:nvSpPr>
          <p:cNvPr id="4" name="矩形 3"/>
          <p:cNvSpPr/>
          <p:nvPr/>
        </p:nvSpPr>
        <p:spPr>
          <a:xfrm>
            <a:off x="551384" y="1052736"/>
            <a:ext cx="10657184" cy="5631180"/>
          </a:xfrm>
          <a:prstGeom prst="rect">
            <a:avLst/>
          </a:prstGeom>
        </p:spPr>
        <p:txBody>
          <a:bodyPr wrap="square">
            <a:spAutoFit/>
          </a:bodyPr>
          <a:lstStyle/>
          <a:p>
            <a:pPr>
              <a:lnSpc>
                <a:spcPct val="200000"/>
              </a:lnSpc>
            </a:pPr>
            <a:r>
              <a:rPr lang="en-US" altLang="zh-CN" b="1" dirty="0" smtClean="0"/>
              <a:t>1</a:t>
            </a:r>
            <a:r>
              <a:rPr lang="zh-CN" altLang="en-US" b="1" dirty="0" smtClean="0"/>
              <a:t>、火灾报警控制器故障（消防主机故障）的一般处理方法</a:t>
            </a:r>
            <a:r>
              <a:rPr lang="zh-CN" altLang="en-US" dirty="0" smtClean="0"/>
              <a:t>：</a:t>
            </a:r>
            <a:endParaRPr lang="zh-CN" altLang="en-US" dirty="0" smtClean="0"/>
          </a:p>
          <a:p>
            <a:pPr>
              <a:lnSpc>
                <a:spcPct val="200000"/>
              </a:lnSpc>
            </a:pPr>
            <a:r>
              <a:rPr lang="zh-CN" altLang="en-US" dirty="0" smtClean="0"/>
              <a:t>         消防主机故障一般可分为两类，一类为主控系统故障，如主备电故障、总线故障等；另一类是现场设备故障，如探测器故障、模块故障等。故障发生时，可按“消音”键中止故障警报声。若主电掉电，采用备电供电，应注意供电时间不应超过八小时，若超过八小时应切断控制器的电源开关（包括备电开关），以防蓄电池损坏。若系统发生故障，应及时检修，若需关机应做好详细记录。若为现场设备故障，应及时维修，若因特殊原因不能及时排除的故障，应利用系统提供的设备屏蔽功能将设备暂时从系统中屏蔽，待故障排除后再利用取消屏蔽功能将设备恢复。</a:t>
            </a:r>
            <a:endParaRPr lang="en-US" altLang="zh-CN" dirty="0" smtClean="0"/>
          </a:p>
          <a:p>
            <a:pPr>
              <a:lnSpc>
                <a:spcPct val="200000"/>
              </a:lnSpc>
            </a:pPr>
            <a:r>
              <a:rPr lang="en-US" altLang="zh-CN" b="1" dirty="0" smtClean="0"/>
              <a:t>2</a:t>
            </a:r>
            <a:r>
              <a:rPr lang="zh-CN" altLang="en-US" b="1" dirty="0" smtClean="0"/>
              <a:t>、火警的一般处理方法：</a:t>
            </a:r>
            <a:r>
              <a:rPr lang="zh-CN" altLang="en-US" dirty="0" smtClean="0"/>
              <a:t>当发生火警时，应先检查发生火警的部位，并确认是否有火灾发生。若为误报警，查明原因；若确认为火灾发生，应立刻组织扑救工作。</a:t>
            </a:r>
            <a:endParaRPr lang="zh-CN" altLang="en-US" dirty="0" smtClean="0"/>
          </a:p>
          <a:p>
            <a:pPr>
              <a:lnSpc>
                <a:spcPct val="200000"/>
              </a:lnSpc>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5000">
              <a:srgbClr val="E6E6E6"/>
            </a:gs>
            <a:gs pos="25000">
              <a:schemeClr val="bg1">
                <a:lumMod val="95000"/>
              </a:schemeClr>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消防系统简介</a:t>
            </a:r>
            <a:endParaRPr lang="zh-CN" altLang="en-US" sz="2400" b="1" dirty="0" smtClean="0">
              <a:solidFill>
                <a:schemeClr val="accent1"/>
              </a:solidFill>
            </a:endParaRPr>
          </a:p>
        </p:txBody>
      </p:sp>
      <p:sp>
        <p:nvSpPr>
          <p:cNvPr id="4" name="TextBox 3"/>
          <p:cNvSpPr txBox="1"/>
          <p:nvPr/>
        </p:nvSpPr>
        <p:spPr>
          <a:xfrm>
            <a:off x="479376" y="1556792"/>
            <a:ext cx="10801200" cy="4282440"/>
          </a:xfrm>
          <a:prstGeom prst="rect">
            <a:avLst/>
          </a:prstGeom>
          <a:noFill/>
        </p:spPr>
        <p:txBody>
          <a:bodyPr wrap="square" rtlCol="0">
            <a:spAutoFit/>
          </a:bodyPr>
          <a:lstStyle/>
          <a:p>
            <a:pPr>
              <a:lnSpc>
                <a:spcPct val="150000"/>
              </a:lnSpc>
            </a:pPr>
            <a:r>
              <a:rPr lang="zh-CN" altLang="en-US" sz="2270" dirty="0" smtClean="0"/>
              <a:t>   </a:t>
            </a:r>
            <a:r>
              <a:rPr lang="en-US" altLang="zh-CN" sz="2270" dirty="0" smtClean="0"/>
              <a:t>1.</a:t>
            </a:r>
            <a:r>
              <a:rPr lang="zh-CN" altLang="en-US" sz="2270" dirty="0" smtClean="0"/>
              <a:t>简介：</a:t>
            </a:r>
            <a:endParaRPr lang="en-US" altLang="zh-CN" sz="2270" dirty="0" smtClean="0"/>
          </a:p>
          <a:p>
            <a:pPr>
              <a:lnSpc>
                <a:spcPct val="150000"/>
              </a:lnSpc>
            </a:pPr>
            <a:r>
              <a:rPr lang="en-US" altLang="zh-CN" sz="2270" b="1" dirty="0" smtClean="0"/>
              <a:t>         </a:t>
            </a:r>
            <a:r>
              <a:rPr lang="zh-CN" altLang="en-US" sz="2270" b="1" dirty="0" smtClean="0"/>
              <a:t>火灾自动报警系统</a:t>
            </a:r>
            <a:r>
              <a:rPr lang="zh-CN" altLang="en-US" sz="2270" dirty="0" smtClean="0"/>
              <a:t>是由触发装置、火灾报警装置、联动输出装置以及具有其它辅助功能装置组成的，它具有能在火灾初期，将燃烧产生的烟雾、热量、火焰等物理量，通过火灾探测器变成电信号，传输到火灾报警控制器，并同时以声或光的形式通知整个楼层疏散，控制器记录火灾发生的部位、时间等，使人们能够及时发现火灾，并及时采取有效措施，扑灭初期火灾，最大限度的减少因火灾造成的生命和财产的损失，是人们同火灾做斗争的有力工具。</a:t>
            </a:r>
            <a:endParaRPr lang="en-US" altLang="zh-CN" sz="2270" dirty="0" smtClean="0"/>
          </a:p>
          <a:p>
            <a:pPr>
              <a:lnSpc>
                <a:spcPct val="150000"/>
              </a:lnSpc>
            </a:pPr>
            <a:endParaRPr lang="zh-CN" altLang="en-US" sz="2270" dirty="0"/>
          </a:p>
        </p:txBody>
      </p:sp>
      <p:sp>
        <p:nvSpPr>
          <p:cNvPr id="3" name="TextBox 5"/>
          <p:cNvSpPr txBox="1"/>
          <p:nvPr/>
        </p:nvSpPr>
        <p:spPr>
          <a:xfrm>
            <a:off x="695400" y="1124744"/>
            <a:ext cx="8856984" cy="440055"/>
          </a:xfrm>
          <a:prstGeom prst="rect">
            <a:avLst/>
          </a:prstGeom>
          <a:noFill/>
        </p:spPr>
        <p:txBody>
          <a:bodyPr wrap="square" rtlCol="0">
            <a:spAutoFit/>
          </a:bodyPr>
          <a:lstStyle/>
          <a:p>
            <a:r>
              <a:rPr lang="zh-CN" altLang="en-US" sz="2270" b="1" dirty="0" smtClean="0">
                <a:solidFill>
                  <a:schemeClr val="tx1"/>
                </a:solidFill>
                <a:effectLst>
                  <a:outerShdw blurRad="38100" dist="19050" dir="2700000" algn="tl" rotWithShape="0">
                    <a:schemeClr val="dk1">
                      <a:alpha val="40000"/>
                    </a:schemeClr>
                  </a:outerShdw>
                </a:effectLst>
              </a:rPr>
              <a:t>一、火灾自动报警控制系统</a:t>
            </a:r>
            <a:endParaRPr lang="zh-CN" altLang="en-US" sz="2270" b="1" dirty="0" smtClean="0">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消防系统简介</a:t>
            </a:r>
            <a:endParaRPr lang="zh-CN" altLang="en-US" sz="2400" b="1" dirty="0">
              <a:solidFill>
                <a:schemeClr val="accent1"/>
              </a:solidFill>
            </a:endParaRPr>
          </a:p>
        </p:txBody>
      </p:sp>
      <p:pic>
        <p:nvPicPr>
          <p:cNvPr id="5" name="图片 4" descr="1_krod8j7ovx1qd88rqvqa88k85o51o7b33bxd387x (1).jpg"/>
          <p:cNvPicPr>
            <a:picLocks noChangeAspect="1"/>
          </p:cNvPicPr>
          <p:nvPr/>
        </p:nvPicPr>
        <p:blipFill>
          <a:blip r:embed="rId1" cstate="print"/>
          <a:stretch>
            <a:fillRect/>
          </a:stretch>
        </p:blipFill>
        <p:spPr>
          <a:xfrm>
            <a:off x="1119505" y="1953260"/>
            <a:ext cx="9705340" cy="4015740"/>
          </a:xfrm>
          <a:prstGeom prst="rect">
            <a:avLst/>
          </a:prstGeom>
          <a:ln w="88900" cap="sq" cmpd="thickThin">
            <a:solidFill>
              <a:srgbClr val="000000"/>
            </a:solidFill>
            <a:prstDash val="solid"/>
            <a:miter lim="800000"/>
            <a:headEnd/>
            <a:tailEnd/>
          </a:ln>
          <a:effectLst>
            <a:innerShdw blurRad="76200">
              <a:srgbClr val="000000"/>
            </a:innerShdw>
          </a:effectLst>
        </p:spPr>
      </p:pic>
      <p:sp>
        <p:nvSpPr>
          <p:cNvPr id="3" name="TextBox 7"/>
          <p:cNvSpPr txBox="1"/>
          <p:nvPr/>
        </p:nvSpPr>
        <p:spPr>
          <a:xfrm>
            <a:off x="832426" y="1122839"/>
            <a:ext cx="4149725" cy="440055"/>
          </a:xfrm>
          <a:prstGeom prst="rect">
            <a:avLst/>
          </a:prstGeom>
          <a:noFill/>
        </p:spPr>
        <p:txBody>
          <a:bodyPr wrap="none" rtlCol="0">
            <a:spAutoFit/>
          </a:bodyPr>
          <a:lstStyle/>
          <a:p>
            <a:pPr algn="l"/>
            <a:r>
              <a:rPr lang="en-US" altLang="zh-CN" sz="2270" dirty="0" smtClean="0">
                <a:sym typeface="+mn-ea"/>
              </a:rPr>
              <a:t>2.</a:t>
            </a:r>
            <a:r>
              <a:rPr lang="zh-CN" altLang="en-US" sz="2270" dirty="0" smtClean="0">
                <a:sym typeface="+mn-ea"/>
              </a:rPr>
              <a:t>火灾自动报警控制系统组成：</a:t>
            </a:r>
            <a:endParaRPr lang="zh-CN" altLang="en-US" sz="227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消防系统简介</a:t>
            </a:r>
            <a:endParaRPr lang="zh-CN" altLang="en-US" sz="2400" b="1" dirty="0">
              <a:solidFill>
                <a:schemeClr val="accent1"/>
              </a:solidFill>
            </a:endParaRPr>
          </a:p>
        </p:txBody>
      </p:sp>
      <p:pic>
        <p:nvPicPr>
          <p:cNvPr id="4" name="图片 3" descr="201222813591517468549.jpg"/>
          <p:cNvPicPr>
            <a:picLocks noChangeAspect="1"/>
          </p:cNvPicPr>
          <p:nvPr/>
        </p:nvPicPr>
        <p:blipFill>
          <a:blip r:embed="rId1" cstate="print"/>
          <a:stretch>
            <a:fillRect/>
          </a:stretch>
        </p:blipFill>
        <p:spPr>
          <a:xfrm>
            <a:off x="1200855" y="1484407"/>
            <a:ext cx="2338452" cy="2016224"/>
          </a:xfrm>
          <a:prstGeom prst="rect">
            <a:avLst/>
          </a:prstGeom>
        </p:spPr>
      </p:pic>
      <p:pic>
        <p:nvPicPr>
          <p:cNvPr id="7" name="图片 6" descr="1379681541_1170680856.jpg"/>
          <p:cNvPicPr>
            <a:picLocks noChangeAspect="1"/>
          </p:cNvPicPr>
          <p:nvPr/>
        </p:nvPicPr>
        <p:blipFill>
          <a:blip r:embed="rId2" cstate="print"/>
          <a:stretch>
            <a:fillRect/>
          </a:stretch>
        </p:blipFill>
        <p:spPr>
          <a:xfrm>
            <a:off x="1145992" y="3788152"/>
            <a:ext cx="2448272" cy="2187649"/>
          </a:xfrm>
          <a:prstGeom prst="rect">
            <a:avLst/>
          </a:prstGeom>
        </p:spPr>
      </p:pic>
      <p:pic>
        <p:nvPicPr>
          <p:cNvPr id="8" name="图片 7" descr="TB1Nkw9JVXXXXaxXFXXXXXXXXXX_!!2-item_pic.png_220x220.jpg"/>
          <p:cNvPicPr>
            <a:picLocks noChangeAspect="1"/>
          </p:cNvPicPr>
          <p:nvPr/>
        </p:nvPicPr>
        <p:blipFill>
          <a:blip r:embed="rId3" cstate="print"/>
          <a:stretch>
            <a:fillRect/>
          </a:stretch>
        </p:blipFill>
        <p:spPr>
          <a:xfrm>
            <a:off x="6455782" y="1258982"/>
            <a:ext cx="2448272" cy="2160240"/>
          </a:xfrm>
          <a:prstGeom prst="rect">
            <a:avLst/>
          </a:prstGeom>
        </p:spPr>
      </p:pic>
      <p:pic>
        <p:nvPicPr>
          <p:cNvPr id="9" name="图片 8" descr="cft1bd570Ab7884ECAd519b9A9dAE740828.jpg"/>
          <p:cNvPicPr>
            <a:picLocks noChangeAspect="1"/>
          </p:cNvPicPr>
          <p:nvPr/>
        </p:nvPicPr>
        <p:blipFill>
          <a:blip r:embed="rId4" cstate="print"/>
          <a:stretch>
            <a:fillRect/>
          </a:stretch>
        </p:blipFill>
        <p:spPr>
          <a:xfrm>
            <a:off x="6791438" y="3910325"/>
            <a:ext cx="2113279" cy="1944216"/>
          </a:xfrm>
          <a:prstGeom prst="rect">
            <a:avLst/>
          </a:prstGeom>
        </p:spPr>
      </p:pic>
      <p:sp>
        <p:nvSpPr>
          <p:cNvPr id="11" name="TextBox 10"/>
          <p:cNvSpPr txBox="1"/>
          <p:nvPr/>
        </p:nvSpPr>
        <p:spPr>
          <a:xfrm>
            <a:off x="1703770" y="3419222"/>
            <a:ext cx="1728192" cy="369332"/>
          </a:xfrm>
          <a:prstGeom prst="rect">
            <a:avLst/>
          </a:prstGeom>
          <a:noFill/>
        </p:spPr>
        <p:txBody>
          <a:bodyPr wrap="square" rtlCol="0">
            <a:spAutoFit/>
          </a:bodyPr>
          <a:lstStyle/>
          <a:p>
            <a:r>
              <a:rPr lang="zh-CN" altLang="en-US" dirty="0" smtClean="0"/>
              <a:t>感烟探测器</a:t>
            </a:r>
            <a:endParaRPr lang="zh-CN" altLang="en-US" dirty="0"/>
          </a:p>
        </p:txBody>
      </p:sp>
      <p:sp>
        <p:nvSpPr>
          <p:cNvPr id="12" name="TextBox 11"/>
          <p:cNvSpPr txBox="1"/>
          <p:nvPr/>
        </p:nvSpPr>
        <p:spPr>
          <a:xfrm>
            <a:off x="1703770" y="5965155"/>
            <a:ext cx="2664296" cy="369332"/>
          </a:xfrm>
          <a:prstGeom prst="rect">
            <a:avLst/>
          </a:prstGeom>
          <a:noFill/>
        </p:spPr>
        <p:txBody>
          <a:bodyPr wrap="square" rtlCol="0">
            <a:spAutoFit/>
          </a:bodyPr>
          <a:lstStyle/>
          <a:p>
            <a:r>
              <a:rPr lang="zh-CN" altLang="en-US" dirty="0" smtClean="0"/>
              <a:t>感温探测器</a:t>
            </a:r>
            <a:endParaRPr lang="zh-CN" altLang="en-US" dirty="0"/>
          </a:p>
        </p:txBody>
      </p:sp>
      <p:sp>
        <p:nvSpPr>
          <p:cNvPr id="13" name="TextBox 12"/>
          <p:cNvSpPr txBox="1"/>
          <p:nvPr/>
        </p:nvSpPr>
        <p:spPr>
          <a:xfrm>
            <a:off x="7176120" y="3419222"/>
            <a:ext cx="1872208" cy="369332"/>
          </a:xfrm>
          <a:prstGeom prst="rect">
            <a:avLst/>
          </a:prstGeom>
          <a:noFill/>
        </p:spPr>
        <p:txBody>
          <a:bodyPr wrap="square" rtlCol="0">
            <a:spAutoFit/>
          </a:bodyPr>
          <a:lstStyle/>
          <a:p>
            <a:r>
              <a:rPr lang="zh-CN" altLang="en-US" dirty="0" smtClean="0"/>
              <a:t>手动报警按钮</a:t>
            </a:r>
            <a:endParaRPr lang="zh-CN" altLang="en-US" dirty="0"/>
          </a:p>
        </p:txBody>
      </p:sp>
      <p:sp>
        <p:nvSpPr>
          <p:cNvPr id="14" name="TextBox 13"/>
          <p:cNvSpPr txBox="1"/>
          <p:nvPr/>
        </p:nvSpPr>
        <p:spPr>
          <a:xfrm>
            <a:off x="7104112" y="5877272"/>
            <a:ext cx="1800493" cy="369332"/>
          </a:xfrm>
          <a:prstGeom prst="rect">
            <a:avLst/>
          </a:prstGeom>
          <a:noFill/>
        </p:spPr>
        <p:txBody>
          <a:bodyPr wrap="none" rtlCol="0">
            <a:spAutoFit/>
          </a:bodyPr>
          <a:lstStyle/>
          <a:p>
            <a:r>
              <a:rPr lang="zh-CN" altLang="en-US" dirty="0" smtClean="0"/>
              <a:t>消火栓报警按钮</a:t>
            </a:r>
            <a:endParaRPr lang="zh-CN" altLang="en-US" dirty="0"/>
          </a:p>
        </p:txBody>
      </p:sp>
      <p:sp>
        <p:nvSpPr>
          <p:cNvPr id="16" name="TextBox 15"/>
          <p:cNvSpPr txBox="1"/>
          <p:nvPr/>
        </p:nvSpPr>
        <p:spPr>
          <a:xfrm>
            <a:off x="9196660" y="1484784"/>
            <a:ext cx="2232248" cy="1754326"/>
          </a:xfrm>
          <a:prstGeom prst="rect">
            <a:avLst/>
          </a:prstGeom>
          <a:noFill/>
        </p:spPr>
        <p:txBody>
          <a:bodyPr wrap="square" rtlCol="0">
            <a:spAutoFit/>
          </a:bodyPr>
          <a:lstStyle/>
          <a:p>
            <a:r>
              <a:rPr lang="zh-CN" altLang="en-US" dirty="0" smtClean="0"/>
              <a:t>当人员发现火灾时，在火灾探测器没有探测到火灾的时候，人员手动按下手动报警按钮，报告火灾信号</a:t>
            </a:r>
            <a:endParaRPr lang="zh-CN" altLang="en-US" dirty="0"/>
          </a:p>
        </p:txBody>
      </p:sp>
      <p:sp>
        <p:nvSpPr>
          <p:cNvPr id="17" name="TextBox 16"/>
          <p:cNvSpPr txBox="1"/>
          <p:nvPr/>
        </p:nvSpPr>
        <p:spPr>
          <a:xfrm>
            <a:off x="9196913" y="4005064"/>
            <a:ext cx="1728192" cy="1200329"/>
          </a:xfrm>
          <a:prstGeom prst="rect">
            <a:avLst/>
          </a:prstGeom>
          <a:noFill/>
        </p:spPr>
        <p:txBody>
          <a:bodyPr wrap="square" rtlCol="0">
            <a:spAutoFit/>
          </a:bodyPr>
          <a:lstStyle/>
          <a:p>
            <a:r>
              <a:rPr lang="zh-CN" altLang="en-US" dirty="0" smtClean="0"/>
              <a:t>安装在消火栓箱内，可直接触发远程启动消防泵</a:t>
            </a:r>
            <a:endParaRPr lang="zh-CN" altLang="en-US" dirty="0"/>
          </a:p>
        </p:txBody>
      </p:sp>
      <p:sp>
        <p:nvSpPr>
          <p:cNvPr id="18" name="TextBox 17"/>
          <p:cNvSpPr txBox="1"/>
          <p:nvPr/>
        </p:nvSpPr>
        <p:spPr>
          <a:xfrm>
            <a:off x="3914681" y="1600736"/>
            <a:ext cx="1800200" cy="1477328"/>
          </a:xfrm>
          <a:prstGeom prst="rect">
            <a:avLst/>
          </a:prstGeom>
          <a:noFill/>
        </p:spPr>
        <p:txBody>
          <a:bodyPr wrap="square" rtlCol="0">
            <a:spAutoFit/>
          </a:bodyPr>
          <a:lstStyle/>
          <a:p>
            <a:r>
              <a:rPr lang="zh-CN" altLang="en-US" dirty="0" smtClean="0"/>
              <a:t>感烟探测器是利用火灾烟雾对光产生吸收和散射作用来探测火灾的一种装置</a:t>
            </a:r>
            <a:endParaRPr lang="zh-CN" altLang="en-US" dirty="0"/>
          </a:p>
        </p:txBody>
      </p:sp>
      <p:sp>
        <p:nvSpPr>
          <p:cNvPr id="19" name="TextBox 18"/>
          <p:cNvSpPr txBox="1"/>
          <p:nvPr/>
        </p:nvSpPr>
        <p:spPr>
          <a:xfrm>
            <a:off x="3914934" y="4005064"/>
            <a:ext cx="1872208" cy="923330"/>
          </a:xfrm>
          <a:prstGeom prst="rect">
            <a:avLst/>
          </a:prstGeom>
          <a:noFill/>
        </p:spPr>
        <p:txBody>
          <a:bodyPr wrap="square" rtlCol="0">
            <a:spAutoFit/>
          </a:bodyPr>
          <a:lstStyle/>
          <a:p>
            <a:r>
              <a:rPr lang="zh-CN" altLang="en-US" dirty="0" smtClean="0"/>
              <a:t>感烟探测器是通过温度差来检测火灾的一种装置</a:t>
            </a:r>
            <a:endParaRPr lang="zh-CN" altLang="en-US" dirty="0"/>
          </a:p>
        </p:txBody>
      </p:sp>
      <p:sp>
        <p:nvSpPr>
          <p:cNvPr id="20" name="TextBox 19"/>
          <p:cNvSpPr txBox="1"/>
          <p:nvPr/>
        </p:nvSpPr>
        <p:spPr>
          <a:xfrm>
            <a:off x="983432" y="1043444"/>
            <a:ext cx="1686680" cy="369332"/>
          </a:xfrm>
          <a:prstGeom prst="rect">
            <a:avLst/>
          </a:prstGeom>
          <a:noFill/>
        </p:spPr>
        <p:txBody>
          <a:bodyPr wrap="none" rtlCol="0">
            <a:spAutoFit/>
          </a:bodyPr>
          <a:lstStyle/>
          <a:p>
            <a:r>
              <a:rPr lang="zh-CN" altLang="en-US" dirty="0" smtClean="0"/>
              <a:t>（</a:t>
            </a:r>
            <a:r>
              <a:rPr lang="en-US" altLang="zh-CN" dirty="0" smtClean="0"/>
              <a:t>1</a:t>
            </a:r>
            <a:r>
              <a:rPr lang="zh-CN" altLang="en-US" dirty="0" smtClean="0"/>
              <a:t>）触发器件</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消防系统简介</a:t>
            </a:r>
            <a:endParaRPr lang="zh-CN" altLang="en-US" sz="2400" b="1" dirty="0">
              <a:solidFill>
                <a:schemeClr val="accent1"/>
              </a:solidFill>
            </a:endParaRPr>
          </a:p>
        </p:txBody>
      </p:sp>
      <p:sp>
        <p:nvSpPr>
          <p:cNvPr id="4" name="TextBox 3"/>
          <p:cNvSpPr txBox="1"/>
          <p:nvPr/>
        </p:nvSpPr>
        <p:spPr>
          <a:xfrm>
            <a:off x="1271464" y="1607086"/>
            <a:ext cx="8496944" cy="369332"/>
          </a:xfrm>
          <a:prstGeom prst="rect">
            <a:avLst/>
          </a:prstGeom>
          <a:noFill/>
        </p:spPr>
        <p:txBody>
          <a:bodyPr wrap="square" rtlCol="0">
            <a:spAutoFit/>
          </a:bodyPr>
          <a:lstStyle/>
          <a:p>
            <a:r>
              <a:rPr lang="zh-CN" altLang="en-US" dirty="0" smtClean="0"/>
              <a:t>火灾警报装置</a:t>
            </a:r>
            <a:r>
              <a:rPr lang="en-US" altLang="zh-CN" dirty="0" smtClean="0"/>
              <a:t>—</a:t>
            </a:r>
            <a:r>
              <a:rPr lang="zh-CN" altLang="en-US" dirty="0" smtClean="0"/>
              <a:t>消防警铃  、声光报警器；消防联动时可发出声光一样的报警信号。</a:t>
            </a:r>
            <a:endParaRPr lang="zh-CN" altLang="en-US" dirty="0"/>
          </a:p>
        </p:txBody>
      </p:sp>
      <p:pic>
        <p:nvPicPr>
          <p:cNvPr id="5" name="图片 4" descr="TB2OmHzmFXXXXcaXXXXXXXXXXXX_!!201640892.jpg_400x400.jpg"/>
          <p:cNvPicPr>
            <a:picLocks noChangeAspect="1"/>
          </p:cNvPicPr>
          <p:nvPr/>
        </p:nvPicPr>
        <p:blipFill>
          <a:blip r:embed="rId1" cstate="print"/>
          <a:stretch>
            <a:fillRect/>
          </a:stretch>
        </p:blipFill>
        <p:spPr>
          <a:xfrm>
            <a:off x="6888088" y="2206276"/>
            <a:ext cx="2304256" cy="3094932"/>
          </a:xfrm>
          <a:prstGeom prst="rect">
            <a:avLst/>
          </a:prstGeom>
          <a:ln>
            <a:noFill/>
          </a:ln>
          <a:effectLst>
            <a:softEdge rad="112500"/>
          </a:effectLst>
        </p:spPr>
      </p:pic>
      <p:pic>
        <p:nvPicPr>
          <p:cNvPr id="7" name="图片 6" descr="16414376.jpg"/>
          <p:cNvPicPr>
            <a:picLocks noChangeAspect="1"/>
          </p:cNvPicPr>
          <p:nvPr/>
        </p:nvPicPr>
        <p:blipFill>
          <a:blip r:embed="rId2" cstate="print"/>
          <a:stretch>
            <a:fillRect/>
          </a:stretch>
        </p:blipFill>
        <p:spPr>
          <a:xfrm>
            <a:off x="1991544" y="2420888"/>
            <a:ext cx="2592288" cy="2592288"/>
          </a:xfrm>
          <a:prstGeom prst="rect">
            <a:avLst/>
          </a:prstGeom>
          <a:ln>
            <a:noFill/>
          </a:ln>
          <a:effectLst>
            <a:softEdge rad="112500"/>
          </a:effectLst>
        </p:spPr>
      </p:pic>
      <p:sp>
        <p:nvSpPr>
          <p:cNvPr id="8" name="TextBox 7"/>
          <p:cNvSpPr txBox="1"/>
          <p:nvPr/>
        </p:nvSpPr>
        <p:spPr>
          <a:xfrm>
            <a:off x="2755756" y="5445224"/>
            <a:ext cx="1107996" cy="369332"/>
          </a:xfrm>
          <a:prstGeom prst="rect">
            <a:avLst/>
          </a:prstGeom>
          <a:noFill/>
        </p:spPr>
        <p:txBody>
          <a:bodyPr wrap="none" rtlCol="0">
            <a:spAutoFit/>
          </a:bodyPr>
          <a:lstStyle/>
          <a:p>
            <a:r>
              <a:rPr lang="zh-CN" altLang="en-US" dirty="0" smtClean="0"/>
              <a:t>消防警铃</a:t>
            </a:r>
            <a:endParaRPr lang="zh-CN" altLang="en-US" dirty="0"/>
          </a:p>
        </p:txBody>
      </p:sp>
      <p:sp>
        <p:nvSpPr>
          <p:cNvPr id="9" name="TextBox 8"/>
          <p:cNvSpPr txBox="1"/>
          <p:nvPr/>
        </p:nvSpPr>
        <p:spPr>
          <a:xfrm>
            <a:off x="7392144" y="5445224"/>
            <a:ext cx="1338828" cy="369332"/>
          </a:xfrm>
          <a:prstGeom prst="rect">
            <a:avLst/>
          </a:prstGeom>
          <a:noFill/>
        </p:spPr>
        <p:txBody>
          <a:bodyPr wrap="none" rtlCol="0">
            <a:spAutoFit/>
          </a:bodyPr>
          <a:lstStyle/>
          <a:p>
            <a:r>
              <a:rPr lang="zh-CN" altLang="en-US" dirty="0" smtClean="0"/>
              <a:t>声光报警器</a:t>
            </a:r>
            <a:endParaRPr lang="zh-CN" altLang="en-US" dirty="0"/>
          </a:p>
        </p:txBody>
      </p:sp>
      <p:sp>
        <p:nvSpPr>
          <p:cNvPr id="10" name="TextBox 9"/>
          <p:cNvSpPr txBox="1"/>
          <p:nvPr/>
        </p:nvSpPr>
        <p:spPr>
          <a:xfrm>
            <a:off x="839416" y="1124744"/>
            <a:ext cx="1686680" cy="369332"/>
          </a:xfrm>
          <a:prstGeom prst="rect">
            <a:avLst/>
          </a:prstGeom>
          <a:noFill/>
        </p:spPr>
        <p:txBody>
          <a:bodyPr wrap="none" rtlCol="0">
            <a:spAutoFit/>
          </a:bodyPr>
          <a:lstStyle/>
          <a:p>
            <a:r>
              <a:rPr lang="zh-CN" altLang="en-US" dirty="0" smtClean="0"/>
              <a:t>（</a:t>
            </a:r>
            <a:r>
              <a:rPr lang="en-US" altLang="zh-CN" dirty="0" smtClean="0"/>
              <a:t>2</a:t>
            </a:r>
            <a:r>
              <a:rPr lang="zh-CN" altLang="en-US" dirty="0" smtClean="0"/>
              <a:t>）警报装置</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5183D58-648D-4475-BEF8-624F48514A30}" type="slidenum">
              <a:rPr lang="zh-CN" altLang="en-US" smtClean="0"/>
            </a:fld>
            <a:endParaRPr lang="zh-CN" altLang="en-US" dirty="0"/>
          </a:p>
        </p:txBody>
      </p:sp>
      <p:sp>
        <p:nvSpPr>
          <p:cNvPr id="6" name="TextBox 5"/>
          <p:cNvSpPr txBox="1"/>
          <p:nvPr/>
        </p:nvSpPr>
        <p:spPr>
          <a:xfrm>
            <a:off x="1703512" y="404664"/>
            <a:ext cx="8856984" cy="460375"/>
          </a:xfrm>
          <a:prstGeom prst="rect">
            <a:avLst/>
          </a:prstGeom>
          <a:noFill/>
        </p:spPr>
        <p:txBody>
          <a:bodyPr wrap="square" rtlCol="0">
            <a:spAutoFit/>
          </a:bodyPr>
          <a:lstStyle/>
          <a:p>
            <a:r>
              <a:rPr lang="zh-CN" altLang="en-US" sz="2400" b="1" dirty="0" smtClean="0">
                <a:solidFill>
                  <a:schemeClr val="accent1"/>
                </a:solidFill>
                <a:sym typeface="+mn-ea"/>
              </a:rPr>
              <a:t>消防系统简介</a:t>
            </a:r>
            <a:endParaRPr lang="zh-CN" altLang="en-US" sz="2400" b="1" dirty="0">
              <a:solidFill>
                <a:schemeClr val="accent1"/>
              </a:solidFill>
            </a:endParaRPr>
          </a:p>
        </p:txBody>
      </p:sp>
      <p:sp>
        <p:nvSpPr>
          <p:cNvPr id="4" name="TextBox 3"/>
          <p:cNvSpPr txBox="1"/>
          <p:nvPr/>
        </p:nvSpPr>
        <p:spPr>
          <a:xfrm>
            <a:off x="5749925" y="1614170"/>
            <a:ext cx="3772535" cy="3415030"/>
          </a:xfrm>
          <a:prstGeom prst="rect">
            <a:avLst/>
          </a:prstGeom>
          <a:noFill/>
        </p:spPr>
        <p:txBody>
          <a:bodyPr wrap="square" rtlCol="0">
            <a:spAutoFit/>
          </a:bodyPr>
          <a:lstStyle/>
          <a:p>
            <a:r>
              <a:rPr lang="zh-CN" altLang="en-US" b="1" dirty="0" smtClean="0"/>
              <a:t>火灾报警控制器</a:t>
            </a:r>
            <a:r>
              <a:rPr lang="zh-CN" altLang="en-US" dirty="0" smtClean="0"/>
              <a:t>是火灾自动报警系统的心脏，可向探测器供电，具有下述功能 </a:t>
            </a:r>
            <a:r>
              <a:rPr lang="en-US" altLang="zh-CN" dirty="0" smtClean="0"/>
              <a:t>: </a:t>
            </a:r>
            <a:endParaRPr lang="en-US" altLang="zh-CN" dirty="0" smtClean="0"/>
          </a:p>
          <a:p>
            <a:r>
              <a:rPr lang="zh-CN" altLang="en-US" dirty="0" smtClean="0"/>
              <a:t>（</a:t>
            </a:r>
            <a:r>
              <a:rPr lang="en-US" altLang="zh-CN" dirty="0" smtClean="0"/>
              <a:t>1</a:t>
            </a:r>
            <a:r>
              <a:rPr lang="zh-CN" altLang="en-US" dirty="0" smtClean="0"/>
              <a:t>）用来接收火灾信号并启动火灾报警装置。该设备也可用来指示着火部位和记录有关信息。</a:t>
            </a:r>
            <a:endParaRPr lang="en-US" altLang="zh-CN" dirty="0" smtClean="0"/>
          </a:p>
          <a:p>
            <a:r>
              <a:rPr lang="zh-CN" altLang="en-US" dirty="0" smtClean="0"/>
              <a:t> （</a:t>
            </a:r>
            <a:r>
              <a:rPr lang="en-US" altLang="zh-CN" dirty="0" smtClean="0"/>
              <a:t>2</a:t>
            </a:r>
            <a:r>
              <a:rPr lang="zh-CN" altLang="en-US" dirty="0" smtClean="0"/>
              <a:t>）能通过火警发送装置启动火灾报警信号或通过自动消防灭火控制装置启动自动灭火设备和消防联动控制设备。</a:t>
            </a:r>
            <a:endParaRPr lang="en-US" altLang="zh-CN" dirty="0" smtClean="0"/>
          </a:p>
          <a:p>
            <a:r>
              <a:rPr lang="zh-CN" altLang="en-US" dirty="0" smtClean="0"/>
              <a:t> （</a:t>
            </a:r>
            <a:r>
              <a:rPr lang="en-US" altLang="zh-CN" dirty="0" smtClean="0"/>
              <a:t>3</a:t>
            </a:r>
            <a:r>
              <a:rPr lang="zh-CN" altLang="en-US" dirty="0" smtClean="0"/>
              <a:t>）自动的监视系统的正确运行和对特定故障给出声、光报警。</a:t>
            </a:r>
            <a:endParaRPr lang="zh-CN" altLang="en-US" dirty="0"/>
          </a:p>
        </p:txBody>
      </p:sp>
      <p:sp>
        <p:nvSpPr>
          <p:cNvPr id="8" name="TextBox 7"/>
          <p:cNvSpPr txBox="1"/>
          <p:nvPr/>
        </p:nvSpPr>
        <p:spPr>
          <a:xfrm>
            <a:off x="839416" y="1052736"/>
            <a:ext cx="2379177" cy="369332"/>
          </a:xfrm>
          <a:prstGeom prst="rect">
            <a:avLst/>
          </a:prstGeom>
          <a:noFill/>
        </p:spPr>
        <p:txBody>
          <a:bodyPr wrap="none" rtlCol="0">
            <a:spAutoFit/>
          </a:bodyPr>
          <a:lstStyle/>
          <a:p>
            <a:r>
              <a:rPr lang="zh-CN" altLang="en-US" dirty="0" smtClean="0"/>
              <a:t>（</a:t>
            </a:r>
            <a:r>
              <a:rPr lang="en-US" altLang="zh-CN" dirty="0" smtClean="0"/>
              <a:t>3</a:t>
            </a:r>
            <a:r>
              <a:rPr lang="zh-CN" altLang="en-US" dirty="0" smtClean="0"/>
              <a:t>）火灾报警控制器</a:t>
            </a:r>
            <a:endParaRPr lang="zh-CN" altLang="en-US" dirty="0"/>
          </a:p>
        </p:txBody>
      </p:sp>
      <p:pic>
        <p:nvPicPr>
          <p:cNvPr id="3" name="图片 2"/>
          <p:cNvPicPr>
            <a:picLocks noChangeAspect="1"/>
          </p:cNvPicPr>
          <p:nvPr/>
        </p:nvPicPr>
        <p:blipFill>
          <a:blip r:embed="rId1" cstate="print"/>
          <a:srcRect l="775" t="-189" r="3066"/>
          <a:stretch>
            <a:fillRect/>
          </a:stretch>
        </p:blipFill>
        <p:spPr>
          <a:xfrm>
            <a:off x="1757045" y="1557020"/>
            <a:ext cx="1891665" cy="43694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7137</Words>
  <Application>WPS 演示</Application>
  <PresentationFormat>自定义</PresentationFormat>
  <Paragraphs>542</Paragraphs>
  <Slides>46</Slides>
  <Notes>65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46</vt:i4>
      </vt:variant>
    </vt:vector>
  </HeadingPairs>
  <TitlesOfParts>
    <vt:vector size="60" baseType="lpstr">
      <vt:lpstr>Arial</vt:lpstr>
      <vt:lpstr>宋体</vt:lpstr>
      <vt:lpstr>Wingdings</vt:lpstr>
      <vt:lpstr>Impact</vt:lpstr>
      <vt:lpstr>Copperplate Gothic Bold</vt:lpstr>
      <vt:lpstr>华康俪金黑W8</vt:lpstr>
      <vt:lpstr>仿宋</vt:lpstr>
      <vt:lpstr>Roboto</vt:lpstr>
      <vt:lpstr>Calibri</vt:lpstr>
      <vt:lpstr>微软雅黑</vt:lpstr>
      <vt:lpstr>Arial Unicode MS</vt:lpstr>
      <vt:lpstr>华文仿宋</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多吉</dc:creator>
  <cp:lastModifiedBy>Administrator</cp:lastModifiedBy>
  <cp:revision>718</cp:revision>
  <dcterms:created xsi:type="dcterms:W3CDTF">2014-01-11T15:22:00Z</dcterms:created>
  <dcterms:modified xsi:type="dcterms:W3CDTF">2019-10-09T01:09:28Z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